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3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51" r:id="rId1"/>
    <p:sldMasterId id="2147483953" r:id="rId2"/>
    <p:sldMasterId id="2147483954" r:id="rId3"/>
    <p:sldMasterId id="2147483955" r:id="rId4"/>
  </p:sldMasterIdLst>
  <p:notesMasterIdLst>
    <p:notesMasterId r:id="rId88"/>
  </p:notesMasterIdLst>
  <p:sldIdLst>
    <p:sldId id="256" r:id="rId5"/>
    <p:sldId id="277" r:id="rId6"/>
    <p:sldId id="278" r:id="rId7"/>
    <p:sldId id="279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</p:sldIdLst>
  <p:sldSz cx="9144000" cy="5143500" type="screen16x9"/>
  <p:notesSz cx="6858000" cy="9144000"/>
  <p:embeddedFontLst>
    <p:embeddedFont>
      <p:font typeface="Inconsolata" panose="020B0604020202020204" charset="0"/>
      <p:regular r:id="rId89"/>
      <p:bold r:id="rId90"/>
    </p:embeddedFont>
    <p:embeddedFont>
      <p:font typeface="Inconsolata Regular" panose="020B0604020202020204" charset="0"/>
      <p:regular r:id="rId91"/>
      <p:bold r:id="rId92"/>
    </p:embeddedFont>
    <p:embeddedFont>
      <p:font typeface="Nunito ExtraBold" panose="020B0604020202020204" charset="0"/>
      <p:bold r:id="rId93"/>
      <p:boldItalic r:id="rId94"/>
    </p:embeddedFont>
    <p:embeddedFont>
      <p:font typeface="Oswald Regular" panose="02000503000000000000" pitchFamily="2" charset="0"/>
      <p:regular r:id="rId95"/>
      <p:bold r:id="rId96"/>
    </p:embeddedFont>
    <p:embeddedFont>
      <p:font typeface="Roboto" panose="020B0604020202020204" charset="0"/>
      <p:regular r:id="rId97"/>
      <p:bold r:id="rId98"/>
      <p:italic r:id="rId99"/>
      <p:boldItalic r:id="rId100"/>
    </p:embeddedFont>
    <p:embeddedFont>
      <p:font typeface="Roboto Light" panose="020B0604020202020204" charset="0"/>
      <p:regular r:id="rId101"/>
      <p:bold r:id="rId102"/>
      <p:italic r:id="rId103"/>
      <p:boldItalic r:id="rId104"/>
    </p:embeddedFont>
    <p:embeddedFont>
      <p:font typeface="Roboto Medium" panose="020B0604020202020204" charset="0"/>
      <p:regular r:id="rId105"/>
      <p:bold r:id="rId106"/>
      <p:italic r:id="rId107"/>
      <p:boldItalic r:id="rId108"/>
    </p:embeddedFont>
    <p:embeddedFont>
      <p:font typeface="Roboto Mono" panose="020B0604020202020204" charset="0"/>
      <p:regular r:id="rId109"/>
      <p:bold r:id="rId110"/>
      <p:italic r:id="rId111"/>
      <p:boldItalic r:id="rId112"/>
    </p:embeddedFont>
    <p:embeddedFont>
      <p:font typeface="Roboto Mono Regular" panose="020B0604020202020204" charset="0"/>
      <p:regular r:id="rId113"/>
      <p:bold r:id="rId114"/>
      <p:italic r:id="rId115"/>
      <p:boldItalic r:id="rId116"/>
    </p:embeddedFont>
    <p:embeddedFont>
      <p:font typeface="Roboto Thin" panose="020B0604020202020204" charset="0"/>
      <p:regular r:id="rId117"/>
      <p:bold r:id="rId118"/>
      <p:italic r:id="rId119"/>
      <p:boldItalic r:id="rId1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75">
          <p15:clr>
            <a:srgbClr val="9AA0A6"/>
          </p15:clr>
        </p15:guide>
        <p15:guide id="2" pos="2880">
          <p15:clr>
            <a:srgbClr val="9AA0A6"/>
          </p15:clr>
        </p15:guide>
        <p15:guide id="3" pos="26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28" y="126"/>
      </p:cViewPr>
      <p:guideLst>
        <p:guide orient="horz" pos="675"/>
        <p:guide pos="2880"/>
        <p:guide pos="2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29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1.fntdata"/><Relationship Id="rId112" Type="http://schemas.openxmlformats.org/officeDocument/2006/relationships/font" Target="fonts/font24.fntdata"/><Relationship Id="rId16" Type="http://schemas.openxmlformats.org/officeDocument/2006/relationships/slide" Target="slides/slide12.xml"/><Relationship Id="rId107" Type="http://schemas.openxmlformats.org/officeDocument/2006/relationships/font" Target="fonts/font19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4.fntdata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12.fntdata"/><Relationship Id="rId105" Type="http://schemas.openxmlformats.org/officeDocument/2006/relationships/font" Target="fonts/font17.fntdata"/><Relationship Id="rId113" Type="http://schemas.openxmlformats.org/officeDocument/2006/relationships/font" Target="fonts/font25.fntdata"/><Relationship Id="rId118" Type="http://schemas.openxmlformats.org/officeDocument/2006/relationships/font" Target="fonts/font3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15.fntdata"/><Relationship Id="rId108" Type="http://schemas.openxmlformats.org/officeDocument/2006/relationships/font" Target="fonts/font20.fntdata"/><Relationship Id="rId116" Type="http://schemas.openxmlformats.org/officeDocument/2006/relationships/font" Target="fonts/font28.fntdata"/><Relationship Id="rId124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1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8.fntdata"/><Relationship Id="rId114" Type="http://schemas.openxmlformats.org/officeDocument/2006/relationships/font" Target="fonts/font26.fntdata"/><Relationship Id="rId119" Type="http://schemas.openxmlformats.org/officeDocument/2006/relationships/font" Target="fonts/font3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21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120" Type="http://schemas.openxmlformats.org/officeDocument/2006/relationships/font" Target="fonts/font3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22.fntdata"/><Relationship Id="rId115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2938529/cybercrime-much-more-organized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questionmark-at-the-wall/125741492?prev_url=detai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2268828-Cyber-Threa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questionmark-at-the-wall/125741492?prev_url=detai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questionmark-at-the-wall/125741492?prev_url=detail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questionmark-at-the-wall/125741492?prev_url=detail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news/the-switch/wp/2018/03/01/equifax-keeps-finding-millions-more-people-who-were-affected-by-its-massive-data-breach/?noredirect=on&amp;utm_term=.f63014925b4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" name="Google Shape;6072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3" name="Google Shape;6073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g551e1bff80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5" name="Google Shape;4175;g551e1bff80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 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https://www.csoonline.com/article/2938529/cybercrime-much-more-organized.html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g551e1bff80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0" name="Google Shape;4190;g551e1bff80_0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 Source: ESG Research Report, </a:t>
            </a:r>
            <a:r>
              <a:rPr lang="en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Life and Times of Cybersecurity Professionals, November 2017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shutterstock_741657592</a:t>
            </a:r>
            <a:endParaRPr sz="9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551e1bff80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551e1bff80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g6cbb6233c0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8" name="Google Shape;4208;g6cbb6233c0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5133abb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5133abb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shutterstock_581898457 (hoodie person in background); shutterstock_635676176 (HACKER word and code overlay)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g56ebead06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5" name="Google Shape;4225;g56ebead06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g7c03e6bc7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6" name="Google Shape;4236;g7c03e6bc76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" sz="9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Mike Mirandi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g58d51a1d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4" name="Google Shape;4244;g58d51a1d4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shutterstock_1007525926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g551e1bff80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2" name="Google Shape;4262;g551e1bff80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shutterstock_600449171 (castle); shutterstock_1014968650 (horse)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5" name="Google Shape;6355;g929e4ffbac_1_3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6" name="Google Shape;6356;g929e4ffbac_1_3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92e4d6fbd9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92e4d6fbd9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1" name="Google Shape;6361;g92e4d6fbd9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2" name="Google Shape;6362;g92e4d6fbd9_0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" name="Google Shape;6369;g929e4ffbac_1_3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0" name="Google Shape;6370;g929e4ffbac_1_3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shutterstock_1095422036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929e4ffb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929e4ffb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shutterstock_1485124850 and shutterstock_1138455068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5" name="Google Shape;6395;g929e4ffba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6" name="Google Shape;6396;g929e4ffba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shutterstock_237968428 and shutterstock_641686837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6" name="Google Shape;6406;g929e4ffb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7" name="Google Shape;6407;g929e4ffb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3" name="Google Shape;6413;g929e4ffbac_1_3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4" name="Google Shape;6414;g929e4ffbac_1_3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8" name="Google Shape;6418;g929e4ffbac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9" name="Google Shape;6419;g929e4ffbac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" name="Google Shape;6451;g929e4ffbac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2" name="Google Shape;6452;g929e4ffbac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g929e4ffbac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7" name="Google Shape;6487;g929e4ffbac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" name="Google Shape;6492;g929e4ffba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3" name="Google Shape;6493;g929e4ffba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4" name="Google Shape;6334;g929e4ffbac_1_3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5" name="Google Shape;6335;g929e4ffbac_1_3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shutterstock_1706055241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6" name="Google Shape;6526;g929e4ffbac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7" name="Google Shape;6527;g929e4ffbac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" name="Google Shape;6560;g929e4ffbac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1" name="Google Shape;6561;g929e4ffbac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" name="Google Shape;6594;g929e4ffbac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5" name="Google Shape;6595;g929e4ffbac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8" name="Google Shape;6628;g929e4ffbac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9" name="Google Shape;6629;g929e4ffbac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2" name="Google Shape;6662;g929e4ffbac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3" name="Google Shape;6663;g929e4ffbac_1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8" name="Google Shape;6668;g9327e5a7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9" name="Google Shape;6669;g9327e5a7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1" name="Google Shape;6701;g929e4ffbac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2" name="Google Shape;6702;g929e4ffbac_1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1" name="Google Shape;6721;g929e4ffbac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2" name="Google Shape;6722;g929e4ffbac_1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3" name="Google Shape;6743;g929e4ffbac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4" name="Google Shape;6744;g929e4ffbac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2" name="Google Shape;6772;g929e4ffbac_1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3" name="Google Shape;6773;g929e4ffbac_1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5" name="Google Shape;6345;g92e4d6fbd9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6" name="Google Shape;6346;g92e4d6fbd9_0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shutterstock_1119950351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1" name="Google Shape;6791;g929e4ffbac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2" name="Google Shape;6792;g929e4ffbac_1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8" name="Google Shape;6818;g929e4ffbac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9" name="Google Shape;6819;g929e4ffbac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6" name="Google Shape;6846;g929e4ffbac_1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7" name="Google Shape;6847;g929e4ffbac_1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" name="Google Shape;6861;g9327e5a72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2" name="Google Shape;6862;g9327e5a72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3" name="Google Shape;6893;g929e4ffbac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4" name="Google Shape;6894;g929e4ffbac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8" name="Google Shape;6908;g929e4ffbac_1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9" name="Google Shape;6909;g929e4ffbac_1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3" name="Google Shape;6923;g929e4ffbac_1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4" name="Google Shape;6924;g929e4ffbac_1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0" name="Google Shape;6940;g9327e5a72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1" name="Google Shape;6941;g9327e5a72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2" name="Google Shape;6972;g929e4ffbac_1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3" name="Google Shape;6973;g929e4ffbac_1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0" name="Google Shape;6990;g929e4ffbac_1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1" name="Google Shape;6991;g929e4ffbac_1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g551e1bff80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7" name="Google Shape;4127;g551e1bff80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9" name="Google Shape;7009;g9327e5a72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0" name="Google Shape;7010;g9327e5a72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2" name="Google Shape;7042;g929e4ffbac_1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3" name="Google Shape;7043;g929e4ffbac_1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8" name="Google Shape;7058;g929e4ffbac_1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9" name="Google Shape;7059;g929e4ffbac_1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9" name="Google Shape;7079;g929e4ffbac_1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0" name="Google Shape;7080;g929e4ffbac_1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7" name="Google Shape;7107;g929e4ffbac_1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8" name="Google Shape;7108;g929e4ffbac_1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3" name="Google Shape;7113;g9327e5a7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4" name="Google Shape;7114;g9327e5a7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shutterstock_1095422036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5" name="Google Shape;7125;g929e4ffbac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6" name="Google Shape;7126;g929e4ffbac_1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2" name="Google Shape;7132;g929e4ffbac_1_3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3" name="Google Shape;7133;g929e4ffbac_1_3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" name="Google Shape;7137;g929e4ffbac_1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8" name="Google Shape;7138;g929e4ffbac_1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3" name="Google Shape;7163;g929e4ffbac_1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4" name="Google Shape;7164;g929e4ffbac_1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g6cbb6233c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3" name="Google Shape;4133;g6cbb6233c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Google Shape;7169;g929e4ffbac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0" name="Google Shape;7170;g929e4ffbac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5" name="Google Shape;7195;g929e4ffbac_1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6" name="Google Shape;7196;g929e4ffbac_1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1" name="Google Shape;7211;g929e4ffbac_1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2" name="Google Shape;7212;g929e4ffbac_1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6" name="Google Shape;7226;g929e4ffbac_1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7" name="Google Shape;7227;g929e4ffbac_1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security professionals, we will make our </a:t>
            </a: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based on observed risks. In conjunction with our clients, we will also make decisions on the best course of action.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4" name="Google Shape;7234;g929e4ffbac_1_4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5" name="Google Shape;7235;g929e4ffbac_1_4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 sz="9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0" name="Google Shape;7240;g92e4d6fbd9_0_2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1" name="Google Shape;7241;g92e4d6fbd9_0_2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8" name="Google Shape;7248;g929e4ffbac_1_5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9" name="Google Shape;7249;g929e4ffbac_1_5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Google Shape;7254;g929e4ffbac_1_6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5" name="Google Shape;7255;g929e4ffbac_1_6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AdobeStock_134236397_monitor AdobeStock_134236397_graphic card AdobeStock_134236397_hard drive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" name="Google Shape;7271;g929e4ffbac_1_7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2" name="Google Shape;7272;g929e4ffbac_1_7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AdobeStock_118280676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9" name="Google Shape;7279;g929e4ffbac_1_7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0" name="Google Shape;7280;g929e4ffbac_1_7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AdobeStock_156132408_Extended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g551e1bff80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0" name="Google Shape;4140;g551e1bff80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Shutterstock_1187923168 (</a:t>
            </a:r>
            <a:r>
              <a:rPr lang="en" sz="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couple at table); shutterstock_415082218 (online shopping); shutterstock_1177745851 (online prescription); shutterstock_1094829206 (online voting)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9" name="Google Shape;7289;g929e4ffbac_1_7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0" name="Google Shape;7290;g929e4ffbac_1_7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AdobeStock_243233772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3" name="Google Shape;7303;g929e4ffbac_1_8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4" name="Google Shape;7304;g929e4ffbac_1_8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3" name="Google Shape;7323;g929e4ffbac_1_9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4" name="Google Shape;7324;g929e4ffbac_1_9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0" name="Google Shape;7330;g92e4d6fbd9_0_2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1" name="Google Shape;7331;g92e4d6fbd9_0_2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0" name="Google Shape;7350;g92e4d6fbd9_0_3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1" name="Google Shape;7351;g92e4d6fbd9_0_3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7" name="Google Shape;7357;g92e4d6fbd9_0_4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8" name="Google Shape;7358;g92e4d6fbd9_0_4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" name="Google Shape;7372;g92e4d6fbd9_0_4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3" name="Google Shape;7373;g92e4d6fbd9_0_4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9" name="Google Shape;7379;g92e4d6fbd9_0_4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0" name="Google Shape;7380;g92e4d6fbd9_0_4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" name="Google Shape;7393;g929e4ffbac_1_9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4" name="Google Shape;7394;g929e4ffbac_1_9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" name="Google Shape;7413;g929e4ffbac_1_9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4" name="Google Shape;7414;g929e4ffbac_1_9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551e1bff80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551e1bff80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shutterstock_1075031486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9" name="Google Shape;7419;g929e4ffbac_1_9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0" name="Google Shape;7420;g929e4ffbac_1_9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shutterstock_1214117458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0" name="Google Shape;7430;g929e4ffbac_1_9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1" name="Google Shape;7431;g929e4ffbac_1_9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1" name="Google Shape;7441;g92e4d6fbd9_0_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2" name="Google Shape;7442;g92e4d6fbd9_0_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7" name="Google Shape;7447;g92e4d6fbd9_0_5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8" name="Google Shape;7448;g92e4d6fbd9_0_5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g551e1bff80_0_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0" name="Google Shape;4160;g551e1bff80_0_1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 Image: Source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https://www.washingtonpost.com/news/the-switch/wp/2018/03/01/equifax-keeps-finding-millions-more-people-who-were-affected-by-its-massive-data-breach/?noredirect=on&amp;utm_term=.f63014925b4a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1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5" name="Google Shape;3035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6" name="Google Shape;3036;p15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7" name="Google Shape;3037;p15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" name="Google Shape;3041;p1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42" name="Google Shape;3042;p1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1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3044" name="Google Shape;3044;p1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45" name="Google Shape;304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46" name="Google Shape;3046;p1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7" name="Google Shape;3047;p1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8" name="Google Shape;3048;p1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49" name="Google Shape;3049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" name="Google Shape;3051;p1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2" name="Google Shape;3052;p1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1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54" name="Google Shape;305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5" name="Google Shape;3055;p1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6" name="Google Shape;3056;p1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7" name="Google Shape;3057;p1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58" name="Google Shape;3058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59" name="Google Shape;3059;p1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" name="Google Shape;3061;p1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62" name="Google Shape;3062;p1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1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64" name="Google Shape;306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65" name="Google Shape;3065;p1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6" name="Google Shape;3066;p1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7" name="Google Shape;3067;p15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68" name="Google Shape;3068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1" name="Google Shape;3071;p1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72" name="Google Shape;3072;p1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3" name="Google Shape;307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74" name="Google Shape;3074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Google Shape;3075;p1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76" name="Google Shape;3076;p1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7" name="Google Shape;3077;p15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8" name="Google Shape;3078;p15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079" name="Google Shape;3079;p1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Google Shape;3081;p1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82" name="Google Shape;3082;p16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3" name="Google Shape;3083;p1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4" name="Google Shape;3084;p16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5" name="Google Shape;3085;p1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7" name="Google Shape;3087;p1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88" name="Google Shape;3088;p16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9" name="Google Shape;3089;p1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0" name="Google Shape;3090;p1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3" name="Google Shape;3093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4" name="Google Shape;3094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5" name="Google Shape;3095;p1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96" name="Google Shape;3096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7" name="Google Shape;3097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8" name="Google Shape;3098;p16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0" name="Google Shape;3100;p16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01" name="Google Shape;3101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2" name="Google Shape;3102;p163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3" name="Google Shape;3103;p163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4" name="Google Shape;3104;p16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5" name="Google Shape;3105;p1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6" name="Google Shape;3106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7" name="Google Shape;3107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8" name="Google Shape;3108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0" name="Google Shape;3110;p1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11" name="Google Shape;3111;p16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12" name="Google Shape;3112;p164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113" name="Google Shape;3113;p1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4" name="Google Shape;3114;p1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6" name="Google Shape;3116;p1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17" name="Google Shape;3117;p16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1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1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0" name="Google Shape;3120;p16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1" name="Google Shape;3121;p1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22" name="Google Shape;3122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23" name="Google Shape;3123;p16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5" name="Google Shape;3125;p1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7" name="Google Shape;3127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28" name="Google Shape;3128;p16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9" name="Google Shape;3129;p1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0" name="Google Shape;3130;p16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131" name="Google Shape;3131;p1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2" name="Google Shape;3132;p1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3" name="Google Shape;3133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4" name="Google Shape;3134;p16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6" name="Google Shape;3136;p16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37" name="Google Shape;3137;p1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38" name="Google Shape;3138;p1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9" name="Google Shape;3139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0" name="Google Shape;3140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1" name="Google Shape;3141;p167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142" name="Google Shape;3142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3" name="Google Shape;3143;p16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4" name="Google Shape;3144;p1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6" name="Google Shape;3146;p1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47" name="Google Shape;3147;p1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8" name="Google Shape;314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49" name="Google Shape;3149;p1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0" name="Google Shape;3150;p16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1" name="Google Shape;3151;p16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2" name="Google Shape;3152;p1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3" name="Google Shape;3153;p1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54" name="Google Shape;3154;p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16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7" name="Google Shape;3157;p1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58" name="Google Shape;3158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9" name="Google Shape;3159;p1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60" name="Google Shape;3160;p16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1" name="Google Shape;3161;p16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62" name="Google Shape;3162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3" name="Google Shape;3163;p1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64" name="Google Shape;3164;p1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6" name="Google Shape;3166;p1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67" name="Google Shape;3167;p1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8" name="Google Shape;3168;p170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3169" name="Google Shape;3169;p1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0" name="Google Shape;3170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71" name="Google Shape;3171;p1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2" name="Google Shape;3172;p1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3" name="Google Shape;3173;p1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4" name="Google Shape;3174;p1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5" name="Google Shape;3175;p1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1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78" name="Google Shape;3178;p1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79" name="Google Shape;3179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80" name="Google Shape;3180;p171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181" name="Google Shape;3181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2" name="Google Shape;3182;p171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3" name="Google Shape;3183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4" name="Google Shape;3184;p1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5" name="Google Shape;3185;p1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p17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9" name="Google Shape;3189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90" name="Google Shape;3190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1" name="Google Shape;3191;p1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92" name="Google Shape;3192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3" name="Google Shape;3193;p1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94" name="Google Shape;3194;p17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3195" name="Google Shape;3195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96" name="Google Shape;3196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7" name="Google Shape;3197;p17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3198" name="Google Shape;3198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99" name="Google Shape;3199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0" name="Google Shape;3200;p17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3201" name="Google Shape;3201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2" name="Google Shape;3202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3" name="Google Shape;3203;p17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3204" name="Google Shape;3204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5" name="Google Shape;3205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6" name="Google Shape;3206;p17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7" name="Google Shape;3207;p17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17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17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17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1" name="Google Shape;3211;p17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2" name="Google Shape;3212;p17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17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3215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6" name="Google Shape;3216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17" name="Google Shape;3217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8" name="Google Shape;3218;p1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19" name="Google Shape;3219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0" name="Google Shape;3220;p1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21" name="Google Shape;3221;p17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3222" name="Google Shape;3222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3" name="Google Shape;3223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4" name="Google Shape;3224;p17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3225" name="Google Shape;3225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6" name="Google Shape;3226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17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3228" name="Google Shape;3228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9" name="Google Shape;3229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17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231" name="Google Shape;3231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2" name="Google Shape;3232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3" name="Google Shape;3233;p17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4" name="Google Shape;3234;p17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5" name="Google Shape;3235;p17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3236;p17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17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8" name="Google Shape;3238;p17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9" name="Google Shape;3239;p17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40" name="Google Shape;3240;p17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3241" name="Google Shape;3241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2" name="Google Shape;3242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3" name="Google Shape;3243;p17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17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7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8" name="Google Shape;3248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49" name="Google Shape;3249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0" name="Google Shape;3250;p1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51" name="Google Shape;3251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2" name="Google Shape;3252;p1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3" name="Google Shape;3253;p17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4" name="Google Shape;3254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55" name="Google Shape;3255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6" name="Google Shape;3256;p17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7" name="Google Shape;3257;p17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8" name="Google Shape;3258;p17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59" name="Google Shape;3259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0" name="Google Shape;3260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1" name="Google Shape;3261;p17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2" name="Google Shape;3262;p17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263" name="Google Shape;3263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4" name="Google Shape;3264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5" name="Google Shape;3265;p17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6" name="Google Shape;3266;p17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67" name="Google Shape;3267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8" name="Google Shape;3268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9" name="Google Shape;3269;p17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0" name="Google Shape;3270;p17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71" name="Google Shape;3271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2" name="Google Shape;3272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3" name="Google Shape;3273;p17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4" name="Google Shape;3274;p17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75" name="Google Shape;3275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6" name="Google Shape;3276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7" name="Google Shape;3277;p17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8" name="Google Shape;3278;p17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9" name="Google Shape;3279;p17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0" name="Google Shape;3280;p174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1" name="Google Shape;3281;p174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1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3284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5" name="Google Shape;3285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86" name="Google Shape;3286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7" name="Google Shape;3287;p1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88" name="Google Shape;3288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9" name="Google Shape;3289;p1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90" name="Google Shape;3290;p1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91" name="Google Shape;3291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2" name="Google Shape;3292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3" name="Google Shape;3293;p17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4" name="Google Shape;3294;p1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5" name="Google Shape;3295;p1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96" name="Google Shape;3296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7" name="Google Shape;3297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8" name="Google Shape;3298;p1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9" name="Google Shape;3299;p1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00" name="Google Shape;3300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1" name="Google Shape;3301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2" name="Google Shape;3302;p1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3" name="Google Shape;3303;p1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04" name="Google Shape;3304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5" name="Google Shape;3305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6" name="Google Shape;3306;p17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7" name="Google Shape;3307;p1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308" name="Google Shape;3308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9" name="Google Shape;3309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0" name="Google Shape;3310;p17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1" name="Google Shape;3311;p1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312" name="Google Shape;3312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3" name="Google Shape;3313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4" name="Google Shape;3314;p17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5" name="Google Shape;3315;p17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6" name="Google Shape;3316;p17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7" name="Google Shape;3317;p17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8" name="Google Shape;3318;p17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17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2" name="Google Shape;3322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23" name="Google Shape;3323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4" name="Google Shape;3324;p1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25" name="Google Shape;3325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6" name="Google Shape;3326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27" name="Google Shape;3327;p17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28" name="Google Shape;332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9" name="Google Shape;332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0" name="Google Shape;3330;p17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1" name="Google Shape;3331;p17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2" name="Google Shape;3332;p17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33" name="Google Shape;333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4" name="Google Shape;333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17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6" name="Google Shape;3336;p17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7" name="Google Shape;3337;p17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38" name="Google Shape;333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9" name="Google Shape;333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0" name="Google Shape;3340;p17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1" name="Google Shape;3341;p17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2" name="Google Shape;3342;p17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43" name="Google Shape;334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4" name="Google Shape;334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5" name="Google Shape;3345;p17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6" name="Google Shape;3346;p17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7" name="Google Shape;3347;p17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8" name="Google Shape;334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9" name="Google Shape;334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0" name="Google Shape;3350;p17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1" name="Google Shape;3351;p17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2" name="Google Shape;3352;p17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53" name="Google Shape;335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4" name="Google Shape;335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5" name="Google Shape;3355;p17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6" name="Google Shape;3356;p17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7" name="Google Shape;3357;p17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358" name="Google Shape;335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9" name="Google Shape;335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0" name="Google Shape;3360;p17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3" name="Google Shape;3363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64" name="Google Shape;3364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5" name="Google Shape;3365;p1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66" name="Google Shape;3366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7" name="Google Shape;3367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8" name="Google Shape;3368;p17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9" name="Google Shape;3369;p17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0" name="Google Shape;337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1" name="Google Shape;337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2" name="Google Shape;3372;p17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3" name="Google Shape;3373;p17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4" name="Google Shape;3374;p17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375" name="Google Shape;337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6" name="Google Shape;337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7" name="Google Shape;3377;p17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8" name="Google Shape;3378;p17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9" name="Google Shape;3379;p17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80" name="Google Shape;338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1" name="Google Shape;338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2" name="Google Shape;3382;p17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3" name="Google Shape;3383;p17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4" name="Google Shape;3384;p17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385" name="Google Shape;338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6" name="Google Shape;338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7" name="Google Shape;3387;p17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8" name="Google Shape;3388;p17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9" name="Google Shape;3389;p17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390" name="Google Shape;339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1" name="Google Shape;339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2" name="Google Shape;3392;p17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3" name="Google Shape;3393;p17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4" name="Google Shape;3394;p17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395" name="Google Shape;339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6" name="Google Shape;339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7" name="Google Shape;3397;p17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8" name="Google Shape;3398;p17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9" name="Google Shape;3399;p17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00" name="Google Shape;340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1" name="Google Shape;340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2" name="Google Shape;3402;p17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3" name="Google Shape;3403;p17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4" name="Google Shape;3404;p17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05" name="Google Shape;340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6" name="Google Shape;340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7" name="Google Shape;3407;p17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0" name="Google Shape;3410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11" name="Google Shape;3411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2" name="Google Shape;3412;p1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13" name="Google Shape;3413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4" name="Google Shape;3414;p1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5" name="Google Shape;3415;p17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6" name="Google Shape;3416;p17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17" name="Google Shape;341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8" name="Google Shape;341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9" name="Google Shape;3419;p17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0" name="Google Shape;3420;p17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1" name="Google Shape;3421;p17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2" name="Google Shape;342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3" name="Google Shape;342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4" name="Google Shape;3424;p17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5" name="Google Shape;3425;p17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6" name="Google Shape;3426;p17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27" name="Google Shape;342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8" name="Google Shape;342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9" name="Google Shape;3429;p17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0" name="Google Shape;3430;p17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1" name="Google Shape;3431;p17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432" name="Google Shape;343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3" name="Google Shape;343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4" name="Google Shape;3434;p17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5" name="Google Shape;3435;p17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p17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37" name="Google Shape;343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8" name="Google Shape;343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9" name="Google Shape;3439;p17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0" name="Google Shape;3440;p17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1" name="Google Shape;3441;p17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42" name="Google Shape;344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3" name="Google Shape;344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4" name="Google Shape;3444;p17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5" name="Google Shape;3445;p17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6" name="Google Shape;3446;p17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47" name="Google Shape;344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8" name="Google Shape;344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9" name="Google Shape;3449;p17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0" name="Google Shape;3450;p17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1" name="Google Shape;3451;p17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52" name="Google Shape;345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3" name="Google Shape;345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4" name="Google Shape;3454;p17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7" name="Google Shape;3457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58" name="Google Shape;3458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9" name="Google Shape;3459;p1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60" name="Google Shape;3460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1" name="Google Shape;3461;p1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62" name="Google Shape;3462;p17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3463" name="Google Shape;3463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4" name="Google Shape;3464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5" name="Google Shape;3465;p17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17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67" name="Google Shape;3467;p17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3468" name="Google Shape;3468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9" name="Google Shape;3469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0" name="Google Shape;3470;p17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17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72" name="Google Shape;3472;p17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3473" name="Google Shape;3473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4" name="Google Shape;3474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5" name="Google Shape;3475;p17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17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p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p18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81" name="Google Shape;3481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82" name="Google Shape;3482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3" name="Google Shape;3483;p1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84" name="Google Shape;3484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5" name="Google Shape;3485;p1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86" name="Google Shape;3486;p18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3487" name="Google Shape;3487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8" name="Google Shape;3488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9" name="Google Shape;3489;p18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0" name="Google Shape;3490;p18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1" name="Google Shape;3491;p18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2" name="Google Shape;3492;p18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3493" name="Google Shape;3493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4" name="Google Shape;3494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5" name="Google Shape;3495;p18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6" name="Google Shape;3496;p18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9" name="Google Shape;3499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0" name="Google Shape;3500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1" name="Google Shape;3501;p1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02" name="Google Shape;3502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3" name="Google Shape;3503;p1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4" name="Google Shape;3504;p18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05" name="Google Shape;3505;p18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18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18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18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18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0" name="Google Shape;3510;p18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1" name="Google Shape;3511;p18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18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18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18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18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6" name="Google Shape;3516;p18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7" name="Google Shape;3517;p18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18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18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0" name="Google Shape;3520;p18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1" name="Google Shape;3521;p18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2" name="Google Shape;3522;p18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3" name="Google Shape;3523;p18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1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1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7" name="Google Shape;3527;p1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28" name="Google Shape;3528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9" name="Google Shape;3529;p1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30" name="Google Shape;3530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1" name="Google Shape;3531;p1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2" name="Google Shape;3532;p1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3" name="Google Shape;3533;p1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1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1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1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7" name="Google Shape;3537;p1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8" name="Google Shape;3538;p1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39" name="Google Shape;3539;p18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0" name="Google Shape;3540;p18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p18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18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1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6" name="Google Shape;3546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47" name="Google Shape;3547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8" name="Google Shape;3548;p1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49" name="Google Shape;3549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0" name="Google Shape;3550;p1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1" name="Google Shape;3551;p1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2" name="Google Shape;3552;p1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1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1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1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6" name="Google Shape;3556;p1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7" name="Google Shape;3557;p1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58" name="Google Shape;3558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9" name="Google Shape;3559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0" name="Google Shape;3560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1" name="Google Shape;3561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1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5" name="Google Shape;3565;p1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66" name="Google Shape;3566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7" name="Google Shape;3567;p1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68" name="Google Shape;3568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9" name="Google Shape;3569;p1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0" name="Google Shape;3570;p1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1" name="Google Shape;3571;p1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1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1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1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5" name="Google Shape;3575;p1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6" name="Google Shape;3576;p1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77" name="Google Shape;3577;p1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8" name="Google Shape;3578;p1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9" name="Google Shape;3579;p1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p1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1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4" name="Google Shape;3584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5" name="Google Shape;3585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6" name="Google Shape;3586;p1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87" name="Google Shape;3587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8" name="Google Shape;3588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9" name="Google Shape;3589;p1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0" name="Google Shape;3590;p1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1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1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1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4" name="Google Shape;3594;p1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96" name="Google Shape;3596;p1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7" name="Google Shape;3597;p1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1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9" name="Google Shape;3599;p1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1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3" name="Google Shape;3603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04" name="Google Shape;3604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5" name="Google Shape;3605;p1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6" name="Google Shape;3606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7" name="Google Shape;3607;p1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8" name="Google Shape;3608;p1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9" name="Google Shape;3609;p1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1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1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1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3" name="Google Shape;3613;p1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4" name="Google Shape;3614;p1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5" name="Google Shape;3615;p1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1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17" name="Google Shape;3617;p18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18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9" name="Google Shape;3619;p18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0" name="Google Shape;3620;p18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1" name="Google Shape;3621;p18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1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5" name="Google Shape;3625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26" name="Google Shape;3626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7" name="Google Shape;3627;p1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28" name="Google Shape;3628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9" name="Google Shape;3629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0" name="Google Shape;3630;p1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1" name="Google Shape;3631;p1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1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1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1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5" name="Google Shape;3635;p1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6" name="Google Shape;3636;p1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7" name="Google Shape;3637;p1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1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39" name="Google Shape;3639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0" name="Google Shape;3640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Google Shape;3643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Google Shape;3645;p1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1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7" name="Google Shape;3647;p1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48" name="Google Shape;3648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9" name="Google Shape;3649;p1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0" name="Google Shape;3650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1" name="Google Shape;3651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2" name="Google Shape;3652;p1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3" name="Google Shape;3653;p1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1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1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1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7" name="Google Shape;3657;p1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8" name="Google Shape;3658;p1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9" name="Google Shape;3659;p1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1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61" name="Google Shape;3661;p1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2" name="Google Shape;3662;p1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3" name="Google Shape;3663;p1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4" name="Google Shape;3664;p1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5" name="Google Shape;3665;p1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1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9" name="Google Shape;3669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70" name="Google Shape;3670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1" name="Google Shape;3671;p1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72" name="Google Shape;3672;p1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3" name="Google Shape;3673;p1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4" name="Google Shape;3674;p1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5" name="Google Shape;3675;p1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1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1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1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9" name="Google Shape;3679;p1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0" name="Google Shape;3680;p1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1" name="Google Shape;3681;p1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1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83" name="Google Shape;3683;p1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4" name="Google Shape;3684;p1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5" name="Google Shape;3685;p1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6" name="Google Shape;3686;p1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7" name="Google Shape;3687;p1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1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1" name="Google Shape;3691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92" name="Google Shape;3692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3" name="Google Shape;3693;p1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4" name="Google Shape;3694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5" name="Google Shape;3695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6" name="Google Shape;3696;p1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7" name="Google Shape;3697;p1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1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1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1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1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1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3" name="Google Shape;3703;p1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4" name="Google Shape;3704;p1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5" name="Google Shape;3705;p1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6" name="Google Shape;3706;p1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07" name="Google Shape;3707;p1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8" name="Google Shape;3708;p19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9" name="Google Shape;3709;p1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Google Shape;3710;p19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Google Shape;3711;p1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Google Shape;3712;p19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1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5" name="Google Shape;3715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6" name="Google Shape;3716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17" name="Google Shape;3717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18" name="Google Shape;3718;p1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19" name="Google Shape;3719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0" name="Google Shape;3720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1" name="Google Shape;3721;p1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2" name="Google Shape;3722;p1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1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1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1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1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1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8" name="Google Shape;3728;p1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9" name="Google Shape;3729;p1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0" name="Google Shape;3730;p1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1" name="Google Shape;3731;p1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32" name="Google Shape;3732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3" name="Google Shape;3733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4" name="Google Shape;3734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5" name="Google Shape;3735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6" name="Google Shape;3736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7" name="Google Shape;3737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1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1" name="Google Shape;3741;p1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42" name="Google Shape;3742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3" name="Google Shape;3743;p1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44" name="Google Shape;3744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5" name="Google Shape;3745;p1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6" name="Google Shape;3746;p1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7" name="Google Shape;3747;p1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8" name="Google Shape;3748;p1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1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1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1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1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3" name="Google Shape;3753;p1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4" name="Google Shape;3754;p1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5" name="Google Shape;3755;p1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6" name="Google Shape;3756;p1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57" name="Google Shape;3757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8" name="Google Shape;3758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9" name="Google Shape;3759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0" name="Google Shape;3760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1" name="Google Shape;3761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2" name="Google Shape;3762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1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1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6" name="Google Shape;3766;p1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67" name="Google Shape;3767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8" name="Google Shape;3768;p1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69" name="Google Shape;3769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0" name="Google Shape;3770;p1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1" name="Google Shape;3771;p1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2" name="Google Shape;3772;p1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1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1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5" name="Google Shape;3775;p1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1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7" name="Google Shape;3777;p1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8" name="Google Shape;3778;p1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9" name="Google Shape;3779;p1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0" name="Google Shape;3780;p1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1" name="Google Shape;3781;p1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82" name="Google Shape;3782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3" name="Google Shape;3783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4" name="Google Shape;3784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5" name="Google Shape;3785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6" name="Google Shape;3786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1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1" name="Google Shape;3791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92" name="Google Shape;3792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3" name="Google Shape;3793;p1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4" name="Google Shape;3794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5" name="Google Shape;3795;p1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6" name="Google Shape;3796;p1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7" name="Google Shape;3797;p1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1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9" name="Google Shape;3799;p1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1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1" name="Google Shape;3801;p1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1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3" name="Google Shape;3803;p1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1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5" name="Google Shape;3805;p1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1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7" name="Google Shape;3807;p1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1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09" name="Google Shape;3809;p1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0" name="Google Shape;3810;p19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1" name="Google Shape;3811;p1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2" name="Google Shape;3812;p19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3" name="Google Shape;3813;p1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4" name="Google Shape;3814;p194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5" name="Google Shape;3815;p1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1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1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9" name="Google Shape;3819;p1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20" name="Google Shape;3820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1" name="Google Shape;3821;p1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22" name="Google Shape;3822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3" name="Google Shape;3823;p1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4" name="Google Shape;3824;p1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5" name="Google Shape;3825;p1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1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7" name="Google Shape;3827;p1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1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9" name="Google Shape;3829;p1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1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1" name="Google Shape;3831;p1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1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3" name="Google Shape;3833;p1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1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5" name="Google Shape;3835;p1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1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37" name="Google Shape;3837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8" name="Google Shape;3838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Google Shape;3839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0" name="Google Shape;3840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1" name="Google Shape;3841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2" name="Google Shape;3842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3" name="Google Shape;3843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7" name="Google Shape;3847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48" name="Google Shape;3848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9" name="Google Shape;3849;p1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0" name="Google Shape;3850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1" name="Google Shape;3851;p1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2" name="Google Shape;3852;p1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3" name="Google Shape;3853;p1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4" name="Google Shape;3854;p1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5" name="Google Shape;3855;p1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6" name="Google Shape;3856;p1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7" name="Google Shape;3857;p1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p1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9" name="Google Shape;3859;p1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0" name="Google Shape;3860;p1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1" name="Google Shape;3861;p1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1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3" name="Google Shape;3863;p1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1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65" name="Google Shape;3865;p1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Google Shape;3866;p1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7" name="Google Shape;3867;p1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8" name="Google Shape;3868;p1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9" name="Google Shape;3869;p1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0" name="Google Shape;3870;p19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1" name="Google Shape;3871;p19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1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1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5" name="Google Shape;3875;p1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76" name="Google Shape;3876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7" name="Google Shape;3877;p1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78" name="Google Shape;3878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9" name="Google Shape;3879;p1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0" name="Google Shape;3880;p1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1" name="Google Shape;3881;p1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2" name="Google Shape;3882;p1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3" name="Google Shape;3883;p1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1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5" name="Google Shape;3885;p1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6" name="Google Shape;3886;p1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7" name="Google Shape;3887;p1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1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9" name="Google Shape;3889;p1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1" name="Google Shape;3891;p1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93" name="Google Shape;3893;p1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4" name="Google Shape;3894;p1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5" name="Google Shape;3895;p1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6" name="Google Shape;3896;p1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7" name="Google Shape;3897;p1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19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19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2" name="Google Shape;3902;p1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03" name="Google Shape;3903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4" name="Google Shape;3904;p1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05" name="Google Shape;3905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6" name="Google Shape;3906;p1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7" name="Google Shape;3907;p1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1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9" name="Google Shape;3909;p1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1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1" name="Google Shape;3911;p1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1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3" name="Google Shape;3913;p1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1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5" name="Google Shape;3915;p1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1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7" name="Google Shape;3917;p1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8" name="Google Shape;3918;p1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9" name="Google Shape;3919;p1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1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1" name="Google Shape;3921;p1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1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23" name="Google Shape;3923;p1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1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Google Shape;3925;p1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6" name="Google Shape;3926;p1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7" name="Google Shape;3927;p1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8" name="Google Shape;3928;p1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9" name="Google Shape;3929;p1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Google Shape;3930;p1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3" name="Google Shape;3933;p1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34" name="Google Shape;3934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5" name="Google Shape;3935;p1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36" name="Google Shape;3936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7" name="Google Shape;3937;p1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8" name="Google Shape;3938;p1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1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0" name="Google Shape;3940;p1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1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2" name="Google Shape;3942;p1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1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4" name="Google Shape;3944;p1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1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6" name="Google Shape;3946;p1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1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8" name="Google Shape;3948;p1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1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0" name="Google Shape;3950;p1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1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2" name="Google Shape;3952;p1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1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54" name="Google Shape;3954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7" name="Google Shape;3957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8" name="Google Shape;3958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9" name="Google Shape;3959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0" name="Google Shape;3960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2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4" name="Google Shape;3964;p2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65" name="Google Shape;3965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6" name="Google Shape;3966;p2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67" name="Google Shape;3967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8" name="Google Shape;3968;p2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9" name="Google Shape;3969;p2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2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1" name="Google Shape;3971;p2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2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3" name="Google Shape;3973;p2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2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5" name="Google Shape;3975;p2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2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7" name="Google Shape;3977;p2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2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9" name="Google Shape;3979;p2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2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1" name="Google Shape;3981;p2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2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3" name="Google Shape;3983;p2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2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85" name="Google Shape;3985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6" name="Google Shape;3986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7" name="Google Shape;3987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8" name="Google Shape;3988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9" name="Google Shape;3989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0" name="Google Shape;3990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1" name="Google Shape;3991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2" name="Google Shape;3992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p2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5" name="Google Shape;3995;p2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6" name="Google Shape;3996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7" name="Google Shape;3997;p2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8" name="Google Shape;3998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9" name="Google Shape;3999;p2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0" name="Google Shape;4000;p2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2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2" name="Google Shape;4002;p2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2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4" name="Google Shape;4004;p2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2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6" name="Google Shape;4006;p2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2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8" name="Google Shape;4008;p2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2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0" name="Google Shape;4010;p2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2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2" name="Google Shape;4012;p2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2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4" name="Google Shape;4014;p2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2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16" name="Google Shape;4016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7" name="Google Shape;4017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8" name="Google Shape;4018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9" name="Google Shape;4019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0" name="Google Shape;4020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1" name="Google Shape;4021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2" name="Google Shape;4022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3" name="Google Shape;4023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5" name="Google Shape;4025;p20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26" name="Google Shape;4026;p202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7" name="Google Shape;4027;p2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8" name="Google Shape;4028;p2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29" name="Google Shape;4029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0" name="Google Shape;4030;p20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031" name="Google Shape;4031;p20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3" name="Google Shape;4033;p20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34" name="Google Shape;4034;p2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5" name="Google Shape;4035;p2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6" name="Google Shape;4036;p20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37" name="Google Shape;4037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p2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0" name="Google Shape;4040;p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1" name="Google Shape;4041;p20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042" name="Google Shape;4042;p20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2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5" name="Google Shape;4045;p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9" name="Google Shape;4049;p2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50" name="Google Shape;4050;p2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2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52" name="Google Shape;4052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53" name="Google Shape;4053;p2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54" name="Google Shape;4054;p2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55" name="Google Shape;4055;p2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4056" name="Google Shape;4056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Google Shape;4057;p2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4058" name="Google Shape;4058;p2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0" name="Google Shape;4060;p2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61" name="Google Shape;4061;p2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2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63" name="Google Shape;4063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64" name="Google Shape;4064;p2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5" name="Google Shape;4065;p2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6" name="Google Shape;4066;p2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4067" name="Google Shape;4067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4068" name="Google Shape;4068;p2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0" name="Google Shape;4070;p2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71" name="Google Shape;4071;p2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2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73" name="Google Shape;407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74" name="Google Shape;4074;p20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5" name="Google Shape;4075;p20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6" name="Google Shape;4076;p20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4077" name="Google Shape;4077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078" name="Google Shape;4078;p20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0" name="Google Shape;4080;p2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81" name="Google Shape;4081;p21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2" name="Google Shape;408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83" name="Google Shape;4083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084" name="Google Shape;4084;p21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85" name="Google Shape;4085;p21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86" name="Google Shape;4086;p21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87" name="Google Shape;4087;p21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088" name="Google Shape;4088;p21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0" name="Google Shape;4090;p2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1" name="Google Shape;4091;p21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92" name="Google Shape;4092;p2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3" name="Google Shape;4093;p21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4" name="Google Shape;4094;p2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" name="Google Shape;4096;p2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7" name="Google Shape;4097;p21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98" name="Google Shape;4098;p2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9" name="Google Shape;4099;p2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2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02" name="Google Shape;4102;p2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03" name="Google Shape;4103;p2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4" name="Google Shape;4104;p2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05" name="Google Shape;4105;p2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6" name="Google Shape;4106;p2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07" name="Google Shape;4107;p21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9" name="Google Shape;4109;p2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4110" name="Google Shape;4110;p2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1" name="Google Shape;4111;p214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12" name="Google Shape;4112;p214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3" name="Google Shape;4113;p21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4" name="Google Shape;4114;p2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15" name="Google Shape;4115;p2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6" name="Google Shape;4116;p2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7" name="Google Shape;4117;p21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9" name="Google Shape;4119;p2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120" name="Google Shape;4120;p21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121" name="Google Shape;4121;p2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22" name="Google Shape;4122;p2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3" name="Google Shape;4123;p2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5" name="Google Shape;4125;p2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26" name="Google Shape;4126;p2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7" name="Google Shape;4127;p2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8" name="Google Shape;4128;p2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9" name="Google Shape;4129;p21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30" name="Google Shape;4130;p2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131" name="Google Shape;4131;p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4132" name="Google Shape;4132;p21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4" name="Google Shape;4134;p2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35" name="Google Shape;4135;p2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6" name="Google Shape;4136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37" name="Google Shape;4137;p2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38" name="Google Shape;4138;p2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9" name="Google Shape;4139;p2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4140" name="Google Shape;4140;p2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1" name="Google Shape;4141;p2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2" name="Google Shape;4142;p2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3" name="Google Shape;4143;p21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5" name="Google Shape;4145;p2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4146" name="Google Shape;4146;p2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47" name="Google Shape;4147;p2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8" name="Google Shape;4148;p2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9" name="Google Shape;4149;p2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50" name="Google Shape;4150;p218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4151" name="Google Shape;4151;p2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2" name="Google Shape;4152;p21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53" name="Google Shape;4153;p2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5" name="Google Shape;4155;p2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56" name="Google Shape;4156;p2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7" name="Google Shape;4157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58" name="Google Shape;4158;p2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9" name="Google Shape;4159;p219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0" name="Google Shape;4160;p219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1" name="Google Shape;4161;p2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2" name="Google Shape;4162;p2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163" name="Google Shape;4163;p2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220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6" name="Google Shape;4166;p2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67" name="Google Shape;4167;p2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8" name="Google Shape;4168;p2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9" name="Google Shape;4169;p220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0" name="Google Shape;4170;p220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71" name="Google Shape;4171;p2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2" name="Google Shape;4172;p2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173" name="Google Shape;4173;p2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5" name="Google Shape;4175;p2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76" name="Google Shape;4176;p22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7" name="Google Shape;4177;p2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4178" name="Google Shape;4178;p2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9" name="Google Shape;4179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p2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1" name="Google Shape;4181;p2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82" name="Google Shape;4182;p22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3" name="Google Shape;4183;p2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84" name="Google Shape;4184;p2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22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87" name="Google Shape;4187;p2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88" name="Google Shape;4188;p2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89" name="Google Shape;4189;p2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4190" name="Google Shape;4190;p2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91" name="Google Shape;4191;p222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92" name="Google Shape;4192;p2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3" name="Google Shape;4193;p2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94" name="Google Shape;4194;p2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Google Shape;4196;p22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7" name="Google Shape;4197;p2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98" name="Google Shape;4198;p2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99" name="Google Shape;4199;p2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0" name="Google Shape;4200;p2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01" name="Google Shape;4201;p2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2" name="Google Shape;4202;p2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03" name="Google Shape;4203;p22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4204" name="Google Shape;4204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05" name="Google Shape;4205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6" name="Google Shape;4206;p22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4207" name="Google Shape;4207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08" name="Google Shape;4208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9" name="Google Shape;4209;p22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4210" name="Google Shape;4210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11" name="Google Shape;4211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2" name="Google Shape;4212;p22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4213" name="Google Shape;4213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14" name="Google Shape;4214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5" name="Google Shape;4215;p223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6" name="Google Shape;4216;p22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7" name="Google Shape;4217;p22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22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223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0" name="Google Shape;4220;p223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1" name="Google Shape;4221;p223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22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4" name="Google Shape;4224;p2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5" name="Google Shape;4225;p2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26" name="Google Shape;4226;p2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7" name="Google Shape;4227;p2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28" name="Google Shape;4228;p2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9" name="Google Shape;4229;p2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30" name="Google Shape;4230;p22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4231" name="Google Shape;4231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32" name="Google Shape;4232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3" name="Google Shape;4233;p22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4234" name="Google Shape;4234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35" name="Google Shape;4235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6" name="Google Shape;4236;p22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4237" name="Google Shape;4237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38" name="Google Shape;4238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9" name="Google Shape;4239;p22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4240" name="Google Shape;4240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41" name="Google Shape;4241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2" name="Google Shape;4242;p22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3" name="Google Shape;4243;p22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4" name="Google Shape;4244;p22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5" name="Google Shape;4245;p22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6" name="Google Shape;4246;p22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7" name="Google Shape;4247;p22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8" name="Google Shape;4248;p22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49" name="Google Shape;4249;p22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4250" name="Google Shape;4250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51" name="Google Shape;4251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2" name="Google Shape;4252;p22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22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2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6" name="Google Shape;4256;p2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57" name="Google Shape;4257;p2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8" name="Google Shape;4258;p2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9" name="Google Shape;4259;p2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60" name="Google Shape;4260;p2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1" name="Google Shape;4261;p2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62" name="Google Shape;4262;p2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4263" name="Google Shape;4263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64" name="Google Shape;4264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5" name="Google Shape;4265;p22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6" name="Google Shape;4266;p2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7" name="Google Shape;4267;p2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4268" name="Google Shape;4268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69" name="Google Shape;4269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0" name="Google Shape;4270;p2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1" name="Google Shape;4271;p2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4272" name="Google Shape;4272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73" name="Google Shape;4273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4" name="Google Shape;4274;p2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5" name="Google Shape;4275;p2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4276" name="Google Shape;4276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77" name="Google Shape;4277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8" name="Google Shape;4278;p22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9" name="Google Shape;4279;p2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4280" name="Google Shape;4280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81" name="Google Shape;4281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2" name="Google Shape;4282;p22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3" name="Google Shape;4283;p2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4284" name="Google Shape;4284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85" name="Google Shape;4285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6" name="Google Shape;4286;p225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7" name="Google Shape;4287;p225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8" name="Google Shape;4288;p22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9" name="Google Shape;4289;p225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90" name="Google Shape;4290;p225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2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3" name="Google Shape;4293;p2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94" name="Google Shape;4294;p2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95" name="Google Shape;4295;p2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6" name="Google Shape;4296;p2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97" name="Google Shape;4297;p2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8" name="Google Shape;4298;p2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9" name="Google Shape;4299;p2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4300" name="Google Shape;4300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01" name="Google Shape;4301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2" name="Google Shape;4302;p226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03" name="Google Shape;4303;p2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4" name="Google Shape;4304;p2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4305" name="Google Shape;4305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06" name="Google Shape;4306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7" name="Google Shape;4307;p2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8" name="Google Shape;4308;p2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4309" name="Google Shape;4309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10" name="Google Shape;4310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1" name="Google Shape;4311;p2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2" name="Google Shape;4312;p2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4313" name="Google Shape;4313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14" name="Google Shape;4314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5" name="Google Shape;4315;p2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6" name="Google Shape;4316;p2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4317" name="Google Shape;4317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18" name="Google Shape;4318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9" name="Google Shape;4319;p2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0" name="Google Shape;4320;p2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4321" name="Google Shape;4321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22" name="Google Shape;4322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3" name="Google Shape;4323;p226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4" name="Google Shape;4324;p226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5" name="Google Shape;4325;p22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6" name="Google Shape;4326;p22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7" name="Google Shape;4327;p226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329;p2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2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31" name="Google Shape;4331;p2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32" name="Google Shape;4332;p2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3" name="Google Shape;4333;p2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34" name="Google Shape;4334;p2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5" name="Google Shape;4335;p2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36" name="Google Shape;4336;p2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4337" name="Google Shape;433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8" name="Google Shape;433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9" name="Google Shape;4339;p22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40" name="Google Shape;4340;p2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1" name="Google Shape;4341;p2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4342" name="Google Shape;4342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3" name="Google Shape;4343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4" name="Google Shape;4344;p227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45" name="Google Shape;4345;p2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6" name="Google Shape;4346;p2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4347" name="Google Shape;434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8" name="Google Shape;434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9" name="Google Shape;4349;p22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50" name="Google Shape;4350;p2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1" name="Google Shape;4351;p2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4352" name="Google Shape;4352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3" name="Google Shape;4353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4" name="Google Shape;4354;p227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55" name="Google Shape;4355;p2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6" name="Google Shape;4356;p2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4357" name="Google Shape;435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8" name="Google Shape;435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9" name="Google Shape;4359;p227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0" name="Google Shape;4360;p2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1" name="Google Shape;4361;p2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4362" name="Google Shape;4362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3" name="Google Shape;4363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4" name="Google Shape;4364;p22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5" name="Google Shape;4365;p2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6" name="Google Shape;4366;p2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4367" name="Google Shape;436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8" name="Google Shape;436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9" name="Google Shape;4369;p22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2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2" name="Google Shape;4372;p2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73" name="Google Shape;4373;p2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4" name="Google Shape;4374;p2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75" name="Google Shape;4375;p2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6" name="Google Shape;4376;p2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7" name="Google Shape;4377;p2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8" name="Google Shape;4378;p2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379" name="Google Shape;437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0" name="Google Shape;438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1" name="Google Shape;4381;p22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2" name="Google Shape;4382;p2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3" name="Google Shape;4383;p2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384" name="Google Shape;438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5" name="Google Shape;438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6" name="Google Shape;4386;p22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7" name="Google Shape;4387;p2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8" name="Google Shape;4388;p2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389" name="Google Shape;438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0" name="Google Shape;439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1" name="Google Shape;4391;p22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92" name="Google Shape;4392;p2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3" name="Google Shape;4393;p2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94" name="Google Shape;439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5" name="Google Shape;439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6" name="Google Shape;4396;p22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97" name="Google Shape;4397;p2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8" name="Google Shape;4398;p2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399" name="Google Shape;439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0" name="Google Shape;440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1" name="Google Shape;4401;p228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02" name="Google Shape;4402;p2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3" name="Google Shape;4403;p2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04" name="Google Shape;440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5" name="Google Shape;440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6" name="Google Shape;4406;p228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07" name="Google Shape;4407;p2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8" name="Google Shape;4408;p2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09" name="Google Shape;440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0" name="Google Shape;441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1" name="Google Shape;4411;p228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12" name="Google Shape;4412;p2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3" name="Google Shape;4413;p2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14" name="Google Shape;441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5" name="Google Shape;441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6" name="Google Shape;4416;p228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2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19" name="Google Shape;4419;p2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20" name="Google Shape;4420;p2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1" name="Google Shape;4421;p2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22" name="Google Shape;4422;p2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3" name="Google Shape;4423;p2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4" name="Google Shape;4424;p2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5" name="Google Shape;4425;p2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26" name="Google Shape;442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7" name="Google Shape;442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8" name="Google Shape;4428;p22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9" name="Google Shape;4429;p2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0" name="Google Shape;4430;p2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431" name="Google Shape;443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32" name="Google Shape;443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3" name="Google Shape;4433;p22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4" name="Google Shape;4434;p2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5" name="Google Shape;4435;p2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436" name="Google Shape;443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37" name="Google Shape;443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8" name="Google Shape;4438;p22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9" name="Google Shape;4439;p2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0" name="Google Shape;4440;p2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441" name="Google Shape;444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42" name="Google Shape;444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3" name="Google Shape;4443;p22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4" name="Google Shape;4444;p2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5" name="Google Shape;4445;p2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446" name="Google Shape;444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47" name="Google Shape;444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8" name="Google Shape;4448;p229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9" name="Google Shape;4449;p2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0" name="Google Shape;4450;p2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51" name="Google Shape;445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2" name="Google Shape;445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3" name="Google Shape;4453;p229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54" name="Google Shape;4454;p2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5" name="Google Shape;4455;p2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56" name="Google Shape;445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7" name="Google Shape;445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8" name="Google Shape;4458;p22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59" name="Google Shape;4459;p2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0" name="Google Shape;4460;p2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61" name="Google Shape;446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2" name="Google Shape;446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3" name="Google Shape;4463;p22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p2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6" name="Google Shape;4466;p2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67" name="Google Shape;4467;p2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8" name="Google Shape;4468;p2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9" name="Google Shape;4469;p2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0" name="Google Shape;4470;p2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71" name="Google Shape;4471;p2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72" name="Google Shape;4472;p2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3" name="Google Shape;4473;p2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4" name="Google Shape;4474;p2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230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76" name="Google Shape;4476;p2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477" name="Google Shape;4477;p2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8" name="Google Shape;4478;p2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9" name="Google Shape;4479;p2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0" name="Google Shape;4480;p230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1" name="Google Shape;4481;p2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82" name="Google Shape;4482;p2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83" name="Google Shape;4483;p2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4" name="Google Shape;4484;p2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5" name="Google Shape;4485;p230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7" name="Google Shape;4487;p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88" name="Google Shape;4488;p2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9" name="Google Shape;4489;p2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0" name="Google Shape;4490;p2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1" name="Google Shape;4491;p2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2" name="Google Shape;4492;p2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3" name="Google Shape;4493;p2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4" name="Google Shape;4494;p2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95" name="Google Shape;4495;p2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496" name="Google Shape;4496;p2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7" name="Google Shape;4497;p2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8" name="Google Shape;4498;p23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9" name="Google Shape;4499;p23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0" name="Google Shape;4500;p2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1" name="Google Shape;4501;p2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502" name="Google Shape;4502;p2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3" name="Google Shape;4503;p2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4" name="Google Shape;4504;p23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5" name="Google Shape;4505;p23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p2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8" name="Google Shape;4508;p2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9" name="Google Shape;4509;p2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0" name="Google Shape;4510;p2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1" name="Google Shape;4511;p2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2" name="Google Shape;4512;p2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3" name="Google Shape;4513;p2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14" name="Google Shape;4514;p2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2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2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7" name="Google Shape;4517;p2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8" name="Google Shape;4518;p2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19" name="Google Shape;4519;p2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0" name="Google Shape;4520;p2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1" name="Google Shape;4521;p2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2" name="Google Shape;4522;p2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3" name="Google Shape;4523;p2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4524;p2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5" name="Google Shape;4525;p2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6" name="Google Shape;4526;p2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2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4528;p23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9" name="Google Shape;4529;p23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0" name="Google Shape;4530;p23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1" name="Google Shape;4531;p23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2" name="Google Shape;4532;p23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Google Shape;4534;p2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5" name="Google Shape;4535;p2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6" name="Google Shape;4536;p2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37" name="Google Shape;4537;p2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8" name="Google Shape;4538;p2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39" name="Google Shape;4539;p2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0" name="Google Shape;4540;p2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1" name="Google Shape;4541;p2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2" name="Google Shape;4542;p2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2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2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2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6" name="Google Shape;4546;p2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7" name="Google Shape;4547;p2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548" name="Google Shape;4548;p2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9" name="Google Shape;4549;p2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0" name="Google Shape;4550;p2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1" name="Google Shape;4551;p2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" name="Google Shape;4553;p2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2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5" name="Google Shape;4555;p2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56" name="Google Shape;4556;p2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7" name="Google Shape;4557;p2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58" name="Google Shape;4558;p2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9" name="Google Shape;4559;p2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0" name="Google Shape;4560;p2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1" name="Google Shape;4561;p2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2" name="Google Shape;4562;p2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3" name="Google Shape;4563;p2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2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5" name="Google Shape;4565;p2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6" name="Google Shape;4566;p2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567" name="Google Shape;4567;p2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8" name="Google Shape;4568;p2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9" name="Google Shape;4569;p2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0" name="Google Shape;4570;p2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p2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2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4" name="Google Shape;4574;p2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75" name="Google Shape;4575;p2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6" name="Google Shape;4576;p2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77" name="Google Shape;4577;p2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8" name="Google Shape;4578;p2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9" name="Google Shape;4579;p23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0" name="Google Shape;4580;p2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2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2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23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4" name="Google Shape;4584;p23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5" name="Google Shape;4585;p23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586" name="Google Shape;4586;p2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7" name="Google Shape;4587;p2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8" name="Google Shape;4588;p2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9" name="Google Shape;4589;p2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p23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2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3" name="Google Shape;4593;p2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94" name="Google Shape;4594;p2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5" name="Google Shape;4595;p2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96" name="Google Shape;4596;p2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7" name="Google Shape;4597;p2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8" name="Google Shape;4598;p23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9" name="Google Shape;4599;p23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0" name="Google Shape;4600;p23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23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23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3" name="Google Shape;4603;p23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4" name="Google Shape;4604;p23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605" name="Google Shape;4605;p2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6" name="Google Shape;4606;p2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7" name="Google Shape;4607;p2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8" name="Google Shape;4608;p2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p2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2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2" name="Google Shape;4612;p2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13" name="Google Shape;4613;p2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4" name="Google Shape;4614;p2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15" name="Google Shape;4615;p2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6" name="Google Shape;4616;p2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7" name="Google Shape;4617;p2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8" name="Google Shape;4618;p2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2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2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2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2" name="Google Shape;4622;p2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3" name="Google Shape;4623;p2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4" name="Google Shape;4624;p2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2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626" name="Google Shape;4626;p2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7" name="Google Shape;4627;p2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8" name="Google Shape;4628;p2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9" name="Google Shape;4629;p2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0" name="Google Shape;4630;p2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p2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2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4" name="Google Shape;4634;p2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35" name="Google Shape;4635;p2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6" name="Google Shape;4636;p2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7" name="Google Shape;4637;p2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8" name="Google Shape;4638;p2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9" name="Google Shape;4639;p2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0" name="Google Shape;4640;p2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2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2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2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4" name="Google Shape;4644;p2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5" name="Google Shape;4645;p2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6" name="Google Shape;4646;p2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2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648" name="Google Shape;4648;p2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9" name="Google Shape;4649;p2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0" name="Google Shape;4650;p2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1" name="Google Shape;4651;p2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2" name="Google Shape;4652;p2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p23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2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56" name="Google Shape;4656;p2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57" name="Google Shape;4657;p2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8" name="Google Shape;4658;p2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59" name="Google Shape;4659;p2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0" name="Google Shape;4660;p2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1" name="Google Shape;4661;p23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2" name="Google Shape;4662;p23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3" name="Google Shape;4663;p23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23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23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6" name="Google Shape;4666;p23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7" name="Google Shape;4667;p23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8" name="Google Shape;4668;p23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23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670" name="Google Shape;4670;p2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1" name="Google Shape;4671;p2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2" name="Google Shape;4672;p2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3" name="Google Shape;4673;p2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4" name="Google Shape;4674;p2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Google Shape;4676;p24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2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8" name="Google Shape;4678;p2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9" name="Google Shape;4679;p2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0" name="Google Shape;4680;p2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81" name="Google Shape;4681;p2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2" name="Google Shape;4682;p2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3" name="Google Shape;4683;p24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4" name="Google Shape;4684;p24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24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24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24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8" name="Google Shape;4688;p24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9" name="Google Shape;4689;p24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90" name="Google Shape;4690;p24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24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692" name="Google Shape;4692;p2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3" name="Google Shape;4693;p2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4" name="Google Shape;4694;p2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5" name="Google Shape;4695;p2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6" name="Google Shape;4696;p2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8" name="Google Shape;4698;p2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2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00" name="Google Shape;4700;p2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01" name="Google Shape;4701;p2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2" name="Google Shape;4702;p2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3" name="Google Shape;4703;p2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4" name="Google Shape;4704;p2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05" name="Google Shape;4705;p2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06" name="Google Shape;4706;p2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2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2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9" name="Google Shape;4709;p2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0" name="Google Shape;4710;p2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2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2" name="Google Shape;4712;p2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3" name="Google Shape;4713;p2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4" name="Google Shape;4714;p2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5" name="Google Shape;4715;p2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716" name="Google Shape;4716;p2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7" name="Google Shape;4717;p2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8" name="Google Shape;4718;p2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9" name="Google Shape;4719;p2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0" name="Google Shape;4720;p2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1" name="Google Shape;4721;p2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3" name="Google Shape;4723;p2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4" name="Google Shape;4724;p2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5" name="Google Shape;4725;p2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26" name="Google Shape;4726;p2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7" name="Google Shape;4727;p2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28" name="Google Shape;4728;p2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9" name="Google Shape;4729;p2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30" name="Google Shape;4730;p2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31" name="Google Shape;4731;p2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2" name="Google Shape;4732;p2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3" name="Google Shape;4733;p2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4" name="Google Shape;4734;p2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5" name="Google Shape;4735;p2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6" name="Google Shape;4736;p2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37" name="Google Shape;4737;p2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38" name="Google Shape;4738;p2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39" name="Google Shape;4739;p2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40" name="Google Shape;4740;p2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741" name="Google Shape;4741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2" name="Google Shape;4742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3" name="Google Shape;4743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4" name="Google Shape;4744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5" name="Google Shape;4745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6" name="Google Shape;4746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8" name="Google Shape;4748;p24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9" name="Google Shape;4749;p2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0" name="Google Shape;4750;p2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51" name="Google Shape;4751;p2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2" name="Google Shape;4752;p2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53" name="Google Shape;4753;p2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4" name="Google Shape;4754;p2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5" name="Google Shape;4755;p24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6" name="Google Shape;4756;p24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7" name="Google Shape;4757;p24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8" name="Google Shape;4758;p24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9" name="Google Shape;4759;p24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0" name="Google Shape;4760;p24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1" name="Google Shape;4761;p24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2" name="Google Shape;4762;p24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3" name="Google Shape;4763;p24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4" name="Google Shape;4764;p24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5" name="Google Shape;4765;p24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766" name="Google Shape;4766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7" name="Google Shape;4767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8" name="Google Shape;4768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9" name="Google Shape;4769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0" name="Google Shape;4770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1" name="Google Shape;4771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3" name="Google Shape;4773;p24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4" name="Google Shape;4774;p2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5" name="Google Shape;4775;p2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76" name="Google Shape;4776;p2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7" name="Google Shape;4777;p2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78" name="Google Shape;4778;p2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9" name="Google Shape;4779;p2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0" name="Google Shape;4780;p24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1" name="Google Shape;4781;p24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2" name="Google Shape;4782;p24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3" name="Google Shape;4783;p24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4" name="Google Shape;4784;p24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5" name="Google Shape;4785;p24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6" name="Google Shape;4786;p24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7" name="Google Shape;4787;p24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8" name="Google Shape;4788;p24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9" name="Google Shape;4789;p24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90" name="Google Shape;4790;p24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791" name="Google Shape;4791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2" name="Google Shape;4792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3" name="Google Shape;4793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4" name="Google Shape;4794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5" name="Google Shape;4795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6" name="Google Shape;4796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8" name="Google Shape;4798;p2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2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0" name="Google Shape;4800;p2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01" name="Google Shape;4801;p2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2" name="Google Shape;4802;p2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03" name="Google Shape;4803;p2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4" name="Google Shape;4804;p2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5" name="Google Shape;4805;p2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6" name="Google Shape;4806;p2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7" name="Google Shape;4807;p2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8" name="Google Shape;4808;p2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9" name="Google Shape;4809;p2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0" name="Google Shape;4810;p2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1" name="Google Shape;4811;p2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2" name="Google Shape;4812;p2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3" name="Google Shape;4813;p2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4" name="Google Shape;4814;p2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5" name="Google Shape;4815;p2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6" name="Google Shape;4816;p2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7" name="Google Shape;4817;p2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818" name="Google Shape;4818;p2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9" name="Google Shape;4819;p2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0" name="Google Shape;4820;p2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1" name="Google Shape;4821;p2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2" name="Google Shape;4822;p2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3" name="Google Shape;4823;p2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4" name="Google Shape;4824;p2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Google Shape;4826;p2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7" name="Google Shape;4827;p2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8" name="Google Shape;4828;p2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29" name="Google Shape;4829;p2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0" name="Google Shape;4830;p2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31" name="Google Shape;4831;p2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2" name="Google Shape;4832;p2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3" name="Google Shape;4833;p2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4" name="Google Shape;4834;p2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5" name="Google Shape;4835;p2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6" name="Google Shape;4836;p2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2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8" name="Google Shape;4838;p2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9" name="Google Shape;4839;p2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0" name="Google Shape;4840;p2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1" name="Google Shape;4841;p2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2" name="Google Shape;4842;p2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3" name="Google Shape;4843;p2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4" name="Google Shape;4844;p2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5" name="Google Shape;4845;p2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846" name="Google Shape;4846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7" name="Google Shape;4847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8" name="Google Shape;4848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9" name="Google Shape;4849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0" name="Google Shape;4850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1" name="Google Shape;4851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2" name="Google Shape;4852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p24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5" name="Google Shape;4855;p2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6" name="Google Shape;4856;p2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7" name="Google Shape;4857;p2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8" name="Google Shape;4858;p2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59" name="Google Shape;4859;p2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0" name="Google Shape;4860;p2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1" name="Google Shape;4861;p24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2" name="Google Shape;4862;p24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3" name="Google Shape;4863;p24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4" name="Google Shape;4864;p24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5" name="Google Shape;4865;p24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6" name="Google Shape;4866;p24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7" name="Google Shape;4867;p24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8" name="Google Shape;4868;p24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9" name="Google Shape;4869;p24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0" name="Google Shape;4870;p24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24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2" name="Google Shape;4872;p24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3" name="Google Shape;4873;p24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874" name="Google Shape;4874;p2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5" name="Google Shape;4875;p2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6" name="Google Shape;4876;p2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7" name="Google Shape;4877;p2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8" name="Google Shape;4878;p2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9" name="Google Shape;4879;p2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0" name="Google Shape;4880;p2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p24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3" name="Google Shape;4883;p2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4" name="Google Shape;4884;p2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5" name="Google Shape;4885;p2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6" name="Google Shape;4886;p2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7" name="Google Shape;4887;p2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8" name="Google Shape;4888;p2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9" name="Google Shape;4889;p24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0" name="Google Shape;4890;p24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1" name="Google Shape;4891;p24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2" name="Google Shape;4892;p24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3" name="Google Shape;4893;p24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4" name="Google Shape;4894;p24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5" name="Google Shape;4895;p24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6" name="Google Shape;4896;p24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7" name="Google Shape;4897;p24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8" name="Google Shape;4898;p24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9" name="Google Shape;4899;p24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0" name="Google Shape;4900;p24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1" name="Google Shape;4901;p24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02" name="Google Shape;4902;p2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3" name="Google Shape;4903;p2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4" name="Google Shape;4904;p2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5" name="Google Shape;4905;p2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6" name="Google Shape;4906;p2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7" name="Google Shape;4907;p2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8" name="Google Shape;4908;p2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4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0" name="Google Shape;4910;p2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1" name="Google Shape;4911;p2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12" name="Google Shape;4912;p2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3" name="Google Shape;4913;p2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14" name="Google Shape;4914;p2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5" name="Google Shape;4915;p2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6" name="Google Shape;4916;p2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7" name="Google Shape;4917;p2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8" name="Google Shape;4918;p2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9" name="Google Shape;4919;p2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0" name="Google Shape;4920;p2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1" name="Google Shape;4921;p2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2" name="Google Shape;4922;p2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3" name="Google Shape;4923;p2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4" name="Google Shape;4924;p2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2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6" name="Google Shape;4926;p2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7" name="Google Shape;4927;p2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8" name="Google Shape;4928;p2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9" name="Google Shape;4929;p2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0" name="Google Shape;4930;p2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1" name="Google Shape;4931;p2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32" name="Google Shape;4932;p2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3" name="Google Shape;4933;p2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4" name="Google Shape;4934;p2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5" name="Google Shape;4935;p2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6" name="Google Shape;4936;p2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7" name="Google Shape;4937;p2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8" name="Google Shape;4938;p2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9" name="Google Shape;4939;p2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p2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2" name="Google Shape;4942;p2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43" name="Google Shape;4943;p2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4" name="Google Shape;4944;p2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45" name="Google Shape;4945;p2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6" name="Google Shape;4946;p2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7" name="Google Shape;4947;p2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8" name="Google Shape;4948;p2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9" name="Google Shape;4949;p2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0" name="Google Shape;4950;p2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1" name="Google Shape;4951;p2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2" name="Google Shape;4952;p2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3" name="Google Shape;4953;p2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4" name="Google Shape;4954;p2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5" name="Google Shape;4955;p2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6" name="Google Shape;4956;p2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7" name="Google Shape;4957;p2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8" name="Google Shape;4958;p2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9" name="Google Shape;4959;p2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0" name="Google Shape;4960;p2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61" name="Google Shape;4961;p2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2" name="Google Shape;4962;p2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63" name="Google Shape;4963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4" name="Google Shape;4964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5" name="Google Shape;4965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6" name="Google Shape;4966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7" name="Google Shape;4967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8" name="Google Shape;4968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9" name="Google Shape;4969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0" name="Google Shape;4970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Google Shape;4972;p2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3" name="Google Shape;4973;p2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74" name="Google Shape;4974;p2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5" name="Google Shape;4975;p2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6" name="Google Shape;4976;p2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7" name="Google Shape;4977;p2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8" name="Google Shape;4978;p25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9" name="Google Shape;4979;p25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0" name="Google Shape;4980;p25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1" name="Google Shape;4981;p25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2" name="Google Shape;4982;p25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3" name="Google Shape;4983;p25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4" name="Google Shape;4984;p25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5" name="Google Shape;4985;p25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6" name="Google Shape;4986;p25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7" name="Google Shape;4987;p25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8" name="Google Shape;4988;p25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9" name="Google Shape;4989;p25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0" name="Google Shape;4990;p25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1" name="Google Shape;4991;p25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2" name="Google Shape;4992;p25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25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4" name="Google Shape;4994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5" name="Google Shape;4995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6" name="Google Shape;4996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7" name="Google Shape;4997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8" name="Google Shape;4998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9" name="Google Shape;4999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0" name="Google Shape;5000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1" name="Google Shape;5001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p2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4" name="Google Shape;5004;p2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05" name="Google Shape;5005;p2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6" name="Google Shape;5006;p2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07" name="Google Shape;5007;p2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8" name="Google Shape;5008;p2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9" name="Google Shape;5009;p25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0" name="Google Shape;5010;p25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1" name="Google Shape;5011;p25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2" name="Google Shape;5012;p25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3" name="Google Shape;5013;p25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4" name="Google Shape;5014;p25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5" name="Google Shape;5015;p25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6" name="Google Shape;5016;p25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7" name="Google Shape;5017;p25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8" name="Google Shape;5018;p25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9" name="Google Shape;5019;p25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0" name="Google Shape;5020;p25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1" name="Google Shape;5021;p25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2" name="Google Shape;5022;p25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3" name="Google Shape;5023;p25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4" name="Google Shape;5024;p25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25" name="Google Shape;5025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6" name="Google Shape;5026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7" name="Google Shape;5027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8" name="Google Shape;5028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9" name="Google Shape;5029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0" name="Google Shape;5030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1" name="Google Shape;5031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2" name="Google Shape;5032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Google Shape;5034;p2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5035" name="Google Shape;5035;p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36" name="Google Shape;5036;p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5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8" name="Google Shape;5038;p25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039" name="Google Shape;5039;p254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0" name="Google Shape;5040;p2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1" name="Google Shape;5041;p2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42" name="Google Shape;5042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3" name="Google Shape;5043;p25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044" name="Google Shape;5044;p25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5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6" name="Google Shape;5046;p2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47" name="Google Shape;5047;p2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8" name="Google Shape;5048;p2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9" name="Google Shape;5049;p25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050" name="Google Shape;5050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Google Shape;5052;p2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3" name="Google Shape;5053;p2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5" name="Google Shape;5055;p2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6" name="Google Shape;5056;p2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7" name="Google Shape;5057;p25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058" name="Google Shape;5058;p25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0" name="Google Shape;5060;p2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61" name="Google Shape;5061;p2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5062" name="Google Shape;5062;p25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063" name="Google Shape;5063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1" name="Google Shape;2031;p1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2" name="Google Shape;2032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4" name="Google Shape;2034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5" name="Google Shape;20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6" name="Google Shape;2036;p10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7" name="Google Shape;2037;p10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0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39" name="Google Shape;203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Google Shape;2041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2" name="Google Shape;2042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4" name="Google Shape;20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5" name="Google Shape;2045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7" name="Google Shape;2047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8" name="Google Shape;204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4" name="Google Shape;205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5" name="Google Shape;2055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6" name="Google Shape;2056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7" name="Google Shape;2057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8" name="Google Shape;205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oogle Shape;2061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2" name="Google Shape;2062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3" name="Google Shape;206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4" name="Google Shape;206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6" name="Google Shape;2066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7" name="Google Shape;2067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69" name="Google Shape;2069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3" name="Google Shape;2073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4" name="Google Shape;2074;p10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9" name="Google Shape;2079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0" name="Google Shape;2080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3" name="Google Shape;2083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84" name="Google Shape;2084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5" name="Google Shape;2085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6" name="Google Shape;2086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7" name="Google Shape;2087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8" name="Google Shape;2088;p1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0" name="Google Shape;2090;p11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2" name="Google Shape;2092;p11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93" name="Google Shape;2093;p11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4" name="Google Shape;2094;p11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5" name="Google Shape;2095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6" name="Google Shape;2096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7" name="Google Shape;2097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8" name="Google Shape;2098;p11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02" name="Google Shape;2102;p11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4" name="Google Shape;2104;p1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1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0" name="Google Shape;2110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1" name="Google Shape;2111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12" name="Google Shape;2112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11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" name="Google Shape;2115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7" name="Google Shape;211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1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0" name="Google Shape;2120;p11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2" name="Google Shape;2122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3" name="Google Shape;2123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11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Google Shape;2126;p11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8" name="Google Shape;2128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9" name="Google Shape;2129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0" name="Google Shape;2130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p11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32" name="Google Shape;2132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3" name="Google Shape;2133;p11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4" name="Google Shape;2134;p1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p1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8" name="Google Shape;213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0" name="Google Shape;2140;p11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1" name="Google Shape;2141;p11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2" name="Google Shape;2142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3" name="Google Shape;2143;p1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44" name="Google Shape;2144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7" name="Google Shape;2147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8" name="Google Shape;2148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9" name="Google Shape;2149;p1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0" name="Google Shape;2150;p11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1" name="Google Shape;2151;p11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2" name="Google Shape;2152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3" name="Google Shape;2153;p1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54" name="Google Shape;2154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" name="Google Shape;2156;p1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8" name="Google Shape;2158;p11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0" name="Google Shape;216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2" name="Google Shape;2162;p11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3" name="Google Shape;2163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5" name="Google Shape;2165;p11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8" name="Google Shape;2168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9" name="Google Shape;2169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0" name="Google Shape;2170;p12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2" name="Google Shape;2172;p12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3" name="Google Shape;2173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4" name="Google Shape;2174;p12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5" name="Google Shape;2175;p1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9" name="Google Shape;2179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0" name="Google Shape;2180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1" name="Google Shape;2181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2" name="Google Shape;2182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3" name="Google Shape;2183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4" name="Google Shape;2184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5" name="Google Shape;218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6" name="Google Shape;218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8" name="Google Shape;2188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9" name="Google Shape;2189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0" name="Google Shape;2190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1" name="Google Shape;2191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2" name="Google Shape;2192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3" name="Google Shape;2193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4" name="Google Shape;2194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5" name="Google Shape;2195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12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2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1" name="Google Shape;2201;p12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12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6" name="Google Shape;2206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07" name="Google Shape;2207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8" name="Google Shape;2208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9" name="Google Shape;2209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0" name="Google Shape;2210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1" name="Google Shape;2211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2" name="Google Shape;221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3" name="Google Shape;221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4" name="Google Shape;2214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5" name="Google Shape;2215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6" name="Google Shape;2216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7" name="Google Shape;2217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8" name="Google Shape;221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9" name="Google Shape;221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1" name="Google Shape;222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2" name="Google Shape;222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3" name="Google Shape;2223;p12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4" name="Google Shape;2224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8" name="Google Shape;2228;p12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9" name="Google Shape;2229;p12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30" name="Google Shape;2230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1" name="Google Shape;223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2" name="Google Shape;223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8" name="Google Shape;2238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39" name="Google Shape;2239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0" name="Google Shape;2240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1" name="Google Shape;2241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2" name="Google Shape;2242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3" name="Google Shape;2243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4" name="Google Shape;224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5" name="Google Shape;224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6" name="Google Shape;2246;p1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7" name="Google Shape;2247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8" name="Google Shape;2248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49" name="Google Shape;2249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1" name="Google Shape;2251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2" name="Google Shape;2252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3" name="Google Shape;2253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4" name="Google Shape;2254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6" name="Google Shape;2256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7" name="Google Shape;2257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8" name="Google Shape;2258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9" name="Google Shape;2259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0" name="Google Shape;2260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1" name="Google Shape;2261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3" name="Google Shape;2263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4" name="Google Shape;2264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5" name="Google Shape;226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7" name="Google Shape;2267;p12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8" name="Google Shape;2268;p12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1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0" name="Google Shape;2270;p12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1" name="Google Shape;2271;p12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5" name="Google Shape;2275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76" name="Google Shape;2276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7" name="Google Shape;2277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8" name="Google Shape;2278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9" name="Google Shape;2279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80" name="Google Shape;2280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1" name="Google Shape;228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2" name="Google Shape;228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3" name="Google Shape;2283;p12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4" name="Google Shape;2284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5" name="Google Shape;2285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6" name="Google Shape;228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7" name="Google Shape;228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8" name="Google Shape;2288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9" name="Google Shape;2289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0" name="Google Shape;229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1" name="Google Shape;229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2" name="Google Shape;2292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3" name="Google Shape;2293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4" name="Google Shape;229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5" name="Google Shape;229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6" name="Google Shape;2296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7" name="Google Shape;2297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8" name="Google Shape;229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9" name="Google Shape;229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0" name="Google Shape;2300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1" name="Google Shape;2301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2" name="Google Shape;230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3" name="Google Shape;230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4" name="Google Shape;2304;p12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5" name="Google Shape;2305;p12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1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7" name="Google Shape;2307;p1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8" name="Google Shape;2308;p12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2" name="Google Shape;2312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13" name="Google Shape;231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4" name="Google Shape;2314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5" name="Google Shape;2315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6" name="Google Shape;2316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17" name="Google Shape;2317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8" name="Google Shape;231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9" name="Google Shape;231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0" name="Google Shape;2320;p12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1" name="Google Shape;2321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2" name="Google Shape;2322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3" name="Google Shape;232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4" name="Google Shape;232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125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6" name="Google Shape;2326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7" name="Google Shape;2327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8" name="Google Shape;232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9" name="Google Shape;232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12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1" name="Google Shape;2331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2" name="Google Shape;2332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3" name="Google Shape;233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4" name="Google Shape;233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125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7" name="Google Shape;2337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8" name="Google Shape;233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9" name="Google Shape;233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0" name="Google Shape;2340;p125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1" name="Google Shape;2341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2" name="Google Shape;2342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3" name="Google Shape;234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4" name="Google Shape;234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5" name="Google Shape;2345;p12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7" name="Google Shape;2347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8" name="Google Shape;234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9" name="Google Shape;234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0" name="Google Shape;2350;p12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3" name="Google Shape;2353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4" name="Google Shape;2354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5" name="Google Shape;2355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6" name="Google Shape;2356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7" name="Google Shape;2357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8" name="Google Shape;2358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9" name="Google Shape;2359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0" name="Google Shape;236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1" name="Google Shape;236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2" name="Google Shape;2362;p1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3" name="Google Shape;2363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4" name="Google Shape;2364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5" name="Google Shape;236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6" name="Google Shape;236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7" name="Google Shape;2367;p1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8" name="Google Shape;2368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9" name="Google Shape;2369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0" name="Google Shape;237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1" name="Google Shape;237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2" name="Google Shape;2372;p1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3" name="Google Shape;2373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4" name="Google Shape;2374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5" name="Google Shape;237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6" name="Google Shape;237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7" name="Google Shape;2377;p1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8" name="Google Shape;2378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9" name="Google Shape;2379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0" name="Google Shape;238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1" name="Google Shape;238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2" name="Google Shape;2382;p126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3" name="Google Shape;2383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4" name="Google Shape;2384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5" name="Google Shape;238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6" name="Google Shape;238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7" name="Google Shape;2387;p126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8" name="Google Shape;2388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9" name="Google Shape;2389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0" name="Google Shape;239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1" name="Google Shape;239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2" name="Google Shape;2392;p126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3" name="Google Shape;2393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4" name="Google Shape;2394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5" name="Google Shape;239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6" name="Google Shape;239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7" name="Google Shape;2397;p126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0" name="Google Shape;2400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01" name="Google Shape;2401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2" name="Google Shape;2402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3" name="Google Shape;2403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4" name="Google Shape;2404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5" name="Google Shape;2405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6" name="Google Shape;2406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7" name="Google Shape;240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8" name="Google Shape;240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9" name="Google Shape;2409;p1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0" name="Google Shape;2410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1" name="Google Shape;2411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2" name="Google Shape;241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3" name="Google Shape;241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4" name="Google Shape;2414;p1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5" name="Google Shape;2415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6" name="Google Shape;2416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7" name="Google Shape;241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8" name="Google Shape;241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9" name="Google Shape;2419;p1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0" name="Google Shape;2420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1" name="Google Shape;2421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2" name="Google Shape;242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3" name="Google Shape;242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4" name="Google Shape;2424;p1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5" name="Google Shape;2425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6" name="Google Shape;2426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7" name="Google Shape;242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8" name="Google Shape;242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9" name="Google Shape;2429;p127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0" name="Google Shape;2430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1" name="Google Shape;2431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2" name="Google Shape;243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3" name="Google Shape;243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4" name="Google Shape;2434;p127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5" name="Google Shape;2435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6" name="Google Shape;2436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7" name="Google Shape;243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8" name="Google Shape;243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9" name="Google Shape;2439;p12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0" name="Google Shape;2440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1" name="Google Shape;2441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2" name="Google Shape;244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3" name="Google Shape;244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4" name="Google Shape;2444;p12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7" name="Google Shape;2447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8" name="Google Shape;2448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9" name="Google Shape;2449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0" name="Google Shape;245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1" name="Google Shape;2451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2" name="Google Shape;2452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3" name="Google Shape;2453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5" name="Google Shape;2455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12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7" name="Google Shape;2457;p1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8" name="Google Shape;2458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9" name="Google Shape;2459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0" name="Google Shape;2460;p1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2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2" name="Google Shape;2462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3" name="Google Shape;2463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4" name="Google Shape;2464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5" name="Google Shape;2465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12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8" name="Google Shape;2468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1" name="Google Shape;2471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2" name="Google Shape;2472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3" name="Google Shape;2473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4" name="Google Shape;2474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5" name="Google Shape;2475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76" name="Google Shape;2476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7" name="Google Shape;2477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8" name="Google Shape;2478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9" name="Google Shape;2479;p129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0" name="Google Shape;2480;p129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1" name="Google Shape;2481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2" name="Google Shape;2482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3" name="Google Shape;2483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4" name="Google Shape;2484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5" name="Google Shape;2485;p129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6" name="Google Shape;2486;p129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9" name="Google Shape;2489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0" name="Google Shape;2490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1" name="Google Shape;2491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2" name="Google Shape;2492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3" name="Google Shape;2493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4" name="Google Shape;2494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5" name="Google Shape;2495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0" name="Google Shape;2500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6" name="Google Shape;2506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0" name="Google Shape;2510;p13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1" name="Google Shape;2511;p13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2" name="Google Shape;2512;p13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3" name="Google Shape;2513;p13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7" name="Google Shape;2517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18" name="Google Shape;2518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9" name="Google Shape;2519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0" name="Google Shape;2520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1" name="Google Shape;2521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2" name="Google Shape;2522;p1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3" name="Google Shape;2523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1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7" name="Google Shape;2527;p1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1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29" name="Google Shape;2529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Google Shape;2530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6" name="Google Shape;2536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7" name="Google Shape;2537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8" name="Google Shape;2538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9" name="Google Shape;2539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0" name="Google Shape;2540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1" name="Google Shape;2541;p1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1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6" name="Google Shape;2546;p1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7" name="Google Shape;2547;p1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48" name="Google Shape;2548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9" name="Google Shape;2549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5" name="Google Shape;2555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6" name="Google Shape;2556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7" name="Google Shape;2557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8" name="Google Shape;2558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9" name="Google Shape;2559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0" name="Google Shape;2560;p1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1" name="Google Shape;2561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1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5" name="Google Shape;2565;p1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1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67" name="Google Shape;2567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4" name="Google Shape;2574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75" name="Google Shape;2575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6" name="Google Shape;2576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7" name="Google Shape;2577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8" name="Google Shape;2578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9" name="Google Shape;2579;p1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0" name="Google Shape;2580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1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4" name="Google Shape;2584;p1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5" name="Google Shape;2585;p1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86" name="Google Shape;2586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7" name="Google Shape;2587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3" name="Google Shape;2593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94" name="Google Shape;2594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5" name="Google Shape;2595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6" name="Google Shape;2596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7" name="Google Shape;2597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8" name="Google Shape;2598;p1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9" name="Google Shape;2599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1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3" name="Google Shape;2603;p1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4" name="Google Shape;2604;p1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1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07" name="Google Shape;2607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5" name="Google Shape;2615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16" name="Google Shape;2616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7" name="Google Shape;2617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8" name="Google Shape;2618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9" name="Google Shape;2619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0" name="Google Shape;2620;p1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1" name="Google Shape;2621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5" name="Google Shape;2625;p1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1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7" name="Google Shape;2627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29" name="Google Shape;2629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7" name="Google Shape;2637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38" name="Google Shape;2638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9" name="Google Shape;2639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0" name="Google Shape;2640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1" name="Google Shape;2641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2" name="Google Shape;2642;p1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3" name="Google Shape;2643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1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7" name="Google Shape;2647;p1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9" name="Google Shape;2649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1" name="Google Shape;2651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9" name="Google Shape;2659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0" name="Google Shape;2660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1" name="Google Shape;2661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2" name="Google Shape;2662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3" name="Google Shape;2663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4" name="Google Shape;2664;p1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1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9" name="Google Shape;2669;p1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0" name="Google Shape;2670;p1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1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73" name="Google Shape;2673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1" name="Google Shape;2681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82" name="Google Shape;2682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3" name="Google Shape;2683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4" name="Google Shape;2684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5" name="Google Shape;2685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6" name="Google Shape;2686;p1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1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3" name="Google Shape;2693;p1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4" name="Google Shape;2694;p1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1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6" name="Google Shape;2696;p1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97" name="Google Shape;2697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6" name="Google Shape;2706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07" name="Google Shape;2707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8" name="Google Shape;2708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9" name="Google Shape;2709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0" name="Google Shape;2710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1" name="Google Shape;2711;p1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2" name="Google Shape;2712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8" name="Google Shape;2718;p1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1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0" name="Google Shape;2720;p1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1" name="Google Shape;2721;p1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22" name="Google Shape;2722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1" name="Google Shape;273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32" name="Google Shape;2732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3" name="Google Shape;2733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4" name="Google Shape;2734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5" name="Google Shape;2735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1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7" name="Google Shape;2737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1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3" name="Google Shape;2743;p1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1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1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1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47" name="Google Shape;2747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6" name="Google Shape;2756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57" name="Google Shape;2757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8" name="Google Shape;2758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9" name="Google Shape;2759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0" name="Google Shape;2760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1" name="Google Shape;2761;p1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2" name="Google Shape;2762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1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1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9" name="Google Shape;2769;p1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1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72" name="Google Shape;2772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1" name="Google Shape;2781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82" name="Google Shape;2782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3" name="Google Shape;2783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4" name="Google Shape;2784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5" name="Google Shape;2785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6" name="Google Shape;2786;p1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1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1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1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1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1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1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99" name="Google Shape;2799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9" name="Google Shape;2809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10" name="Google Shape;281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1" name="Google Shape;2811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2" name="Google Shape;2812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3" name="Google Shape;2813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4" name="Google Shape;2814;p1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5" name="Google Shape;2815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816;p1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7" name="Google Shape;2817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1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9" name="Google Shape;2819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1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1" name="Google Shape;2821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2822;p1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3" name="Google Shape;2823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1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5" name="Google Shape;2825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1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27" name="Google Shape;2827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7" name="Google Shape;2837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38" name="Google Shape;2838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9" name="Google Shape;2839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0" name="Google Shape;2840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1" name="Google Shape;2841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2" name="Google Shape;2842;p1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3" name="Google Shape;2843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1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5" name="Google Shape;2845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1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7" name="Google Shape;2847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1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9" name="Google Shape;2849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1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1" name="Google Shape;2851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1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3" name="Google Shape;2853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2854;p1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55" name="Google Shape;2855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5" name="Google Shape;2865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6" name="Google Shape;2866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7" name="Google Shape;2867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8" name="Google Shape;2868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9" name="Google Shape;2869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0" name="Google Shape;2870;p1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1" name="Google Shape;2871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1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3" name="Google Shape;2873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1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5" name="Google Shape;2875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1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7" name="Google Shape;2877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1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9" name="Google Shape;2879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1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1" name="Google Shape;2881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1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83" name="Google Shape;2883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2" name="Google Shape;2892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93" name="Google Shape;289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4" name="Google Shape;2894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5" name="Google Shape;2895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6" name="Google Shape;2896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7" name="Google Shape;2897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1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9" name="Google Shape;2899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1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1" name="Google Shape;2901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1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3" name="Google Shape;2903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1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5" name="Google Shape;2905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1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7" name="Google Shape;2907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1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9" name="Google Shape;2909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1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1" name="Google Shape;2911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1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13" name="Google Shape;2913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3" name="Google Shape;2923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24" name="Google Shape;2924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5" name="Google Shape;2925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6" name="Google Shape;2926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7" name="Google Shape;2927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8" name="Google Shape;2928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1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0" name="Google Shape;2930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1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2" name="Google Shape;2932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1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4" name="Google Shape;2934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1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6" name="Google Shape;2936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1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8" name="Google Shape;2938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1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0" name="Google Shape;2940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1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2" name="Google Shape;2942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1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44" name="Google Shape;2944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4" name="Google Shape;2954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55" name="Google Shape;2955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6" name="Google Shape;2956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7" name="Google Shape;2957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8" name="Google Shape;2958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9" name="Google Shape;2959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1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1" name="Google Shape;2961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1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3" name="Google Shape;2963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1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5" name="Google Shape;2965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1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7" name="Google Shape;2967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1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9" name="Google Shape;2969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1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1" name="Google Shape;2971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1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3" name="Google Shape;2973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1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75" name="Google Shape;2975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5" name="Google Shape;2985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86" name="Google Shape;2986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7" name="Google Shape;2987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8" name="Google Shape;2988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9" name="Google Shape;2989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0" name="Google Shape;2990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1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2" name="Google Shape;2992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1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4" name="Google Shape;2994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1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6" name="Google Shape;2996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1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8" name="Google Shape;2998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1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0" name="Google Shape;3000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1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2" name="Google Shape;3002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1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4" name="Google Shape;3004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1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06" name="Google Shape;3006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5" name="Google Shape;3015;p1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6" name="Google Shape;3016;p15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7" name="Google Shape;3017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8" name="Google Shape;3018;p1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19" name="Google Shape;301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1" name="Google Shape;3021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3" name="Google Shape;3023;p1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4" name="Google Shape;3024;p1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5" name="Google Shape;3025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6" name="Google Shape;3026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7" name="Google Shape;302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1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0" name="Google Shape;3030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Google Shape;3031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2" name="Google Shape;3032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9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42.xml"/><Relationship Id="rId47" Type="http://schemas.openxmlformats.org/officeDocument/2006/relationships/slideLayout" Target="../slideLayouts/slideLayout147.xml"/><Relationship Id="rId50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8.xml"/><Relationship Id="rId46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40.xml"/><Relationship Id="rId45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49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43.xml"/><Relationship Id="rId48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08.xml"/><Relationship Id="rId5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3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42" Type="http://schemas.openxmlformats.org/officeDocument/2006/relationships/slideLayout" Target="../slideLayouts/slideLayout192.xml"/><Relationship Id="rId47" Type="http://schemas.openxmlformats.org/officeDocument/2006/relationships/slideLayout" Target="../slideLayouts/slideLayout197.xml"/><Relationship Id="rId50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79.xml"/><Relationship Id="rId41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40" Type="http://schemas.openxmlformats.org/officeDocument/2006/relationships/slideLayout" Target="../slideLayouts/slideLayout190.xml"/><Relationship Id="rId45" Type="http://schemas.openxmlformats.org/officeDocument/2006/relationships/slideLayout" Target="../slideLayouts/slideLayout195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4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81.xml"/><Relationship Id="rId44" Type="http://schemas.openxmlformats.org/officeDocument/2006/relationships/slideLayout" Target="../slideLayouts/slideLayout194.xml"/><Relationship Id="rId52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43" Type="http://schemas.openxmlformats.org/officeDocument/2006/relationships/slideLayout" Target="../slideLayouts/slideLayout193.xml"/><Relationship Id="rId48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58.xml"/><Relationship Id="rId51" Type="http://schemas.openxmlformats.org/officeDocument/2006/relationships/slideLayout" Target="../slideLayouts/slideLayout2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1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  <p:sldLayoutId id="2147483823" r:id="rId25"/>
    <p:sldLayoutId id="2147483824" r:id="rId26"/>
    <p:sldLayoutId id="2147483825" r:id="rId27"/>
    <p:sldLayoutId id="2147483826" r:id="rId28"/>
    <p:sldLayoutId id="2147483827" r:id="rId29"/>
    <p:sldLayoutId id="2147483828" r:id="rId30"/>
    <p:sldLayoutId id="2147483829" r:id="rId31"/>
    <p:sldLayoutId id="2147483830" r:id="rId32"/>
    <p:sldLayoutId id="2147483831" r:id="rId33"/>
    <p:sldLayoutId id="2147483832" r:id="rId34"/>
    <p:sldLayoutId id="2147483833" r:id="rId35"/>
    <p:sldLayoutId id="2147483834" r:id="rId36"/>
    <p:sldLayoutId id="2147483835" r:id="rId37"/>
    <p:sldLayoutId id="2147483836" r:id="rId38"/>
    <p:sldLayoutId id="2147483837" r:id="rId39"/>
    <p:sldLayoutId id="2147483838" r:id="rId40"/>
    <p:sldLayoutId id="2147483839" r:id="rId41"/>
    <p:sldLayoutId id="2147483840" r:id="rId42"/>
    <p:sldLayoutId id="2147483841" r:id="rId43"/>
    <p:sldLayoutId id="2147483842" r:id="rId44"/>
    <p:sldLayoutId id="2147483843" r:id="rId45"/>
    <p:sldLayoutId id="2147483844" r:id="rId46"/>
    <p:sldLayoutId id="2147483845" r:id="rId47"/>
    <p:sldLayoutId id="2147483846" r:id="rId48"/>
    <p:sldLayoutId id="2147483847" r:id="rId49"/>
    <p:sldLayoutId id="214748384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2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  <p:sldLayoutId id="2147483882" r:id="rId34"/>
    <p:sldLayoutId id="2147483883" r:id="rId35"/>
    <p:sldLayoutId id="2147483884" r:id="rId36"/>
    <p:sldLayoutId id="2147483885" r:id="rId37"/>
    <p:sldLayoutId id="2147483886" r:id="rId38"/>
    <p:sldLayoutId id="2147483887" r:id="rId39"/>
    <p:sldLayoutId id="2147483888" r:id="rId40"/>
    <p:sldLayoutId id="2147483889" r:id="rId41"/>
    <p:sldLayoutId id="2147483890" r:id="rId42"/>
    <p:sldLayoutId id="2147483891" r:id="rId43"/>
    <p:sldLayoutId id="2147483892" r:id="rId44"/>
    <p:sldLayoutId id="2147483893" r:id="rId45"/>
    <p:sldLayoutId id="2147483894" r:id="rId46"/>
    <p:sldLayoutId id="2147483895" r:id="rId47"/>
    <p:sldLayoutId id="2147483896" r:id="rId48"/>
    <p:sldLayoutId id="2147483897" r:id="rId49"/>
    <p:sldLayoutId id="2147483898" r:id="rId50"/>
    <p:sldLayoutId id="2147483899" r:id="rId51"/>
    <p:sldLayoutId id="2147483900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X8epHwf0Heo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6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7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0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5" name="Google Shape;6075;p31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101 Day 2</a:t>
            </a:r>
            <a:endParaRPr/>
          </a:p>
        </p:txBody>
      </p:sp>
      <p:sp>
        <p:nvSpPr>
          <p:cNvPr id="6076" name="Google Shape;6076;p310"/>
          <p:cNvSpPr txBox="1">
            <a:spLocks noGrp="1"/>
          </p:cNvSpPr>
          <p:nvPr>
            <p:ph type="title" idx="2"/>
          </p:nvPr>
        </p:nvSpPr>
        <p:spPr>
          <a:xfrm>
            <a:off x="274350" y="1802225"/>
            <a:ext cx="8595300" cy="12855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Attacking and Defending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p218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218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218"/>
          <p:cNvSpPr txBox="1">
            <a:spLocks noGrp="1"/>
          </p:cNvSpPr>
          <p:nvPr>
            <p:ph type="title"/>
          </p:nvPr>
        </p:nvSpPr>
        <p:spPr>
          <a:xfrm>
            <a:off x="-12300" y="76200"/>
            <a:ext cx="5989200" cy="1374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4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Significant Investment by Bad Actors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0" name="Google Shape;4180;p218"/>
          <p:cNvSpPr txBox="1">
            <a:spLocks noGrp="1"/>
          </p:cNvSpPr>
          <p:nvPr>
            <p:ph type="subTitle" idx="1"/>
          </p:nvPr>
        </p:nvSpPr>
        <p:spPr>
          <a:xfrm>
            <a:off x="0" y="1110175"/>
            <a:ext cx="6545700" cy="1085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field was once populated by individual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“lone hackers.” It has now become a focal point for organized crime, nation states, and private enterprises.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81" name="Google Shape;4181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50" y="2651975"/>
            <a:ext cx="8197625" cy="1952199"/>
          </a:xfrm>
          <a:prstGeom prst="rect">
            <a:avLst/>
          </a:prstGeom>
          <a:noFill/>
          <a:ln>
            <a:noFill/>
          </a:ln>
          <a:effectLst>
            <a:outerShdw blurRad="428625" dist="104775" algn="bl" rotWithShape="0">
              <a:srgbClr val="000000">
                <a:alpha val="13000"/>
              </a:srgbClr>
            </a:outerShdw>
          </a:effectLst>
        </p:spPr>
      </p:pic>
      <p:sp>
        <p:nvSpPr>
          <p:cNvPr id="4182" name="Google Shape;4182;p2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183" name="Google Shape;4183;p218"/>
          <p:cNvGrpSpPr/>
          <p:nvPr/>
        </p:nvGrpSpPr>
        <p:grpSpPr>
          <a:xfrm>
            <a:off x="473250" y="2513650"/>
            <a:ext cx="8197503" cy="176488"/>
            <a:chOff x="283441" y="1680659"/>
            <a:chExt cx="9113400" cy="200100"/>
          </a:xfrm>
        </p:grpSpPr>
        <p:sp>
          <p:nvSpPr>
            <p:cNvPr id="4184" name="Google Shape;4184;p218"/>
            <p:cNvSpPr/>
            <p:nvPr/>
          </p:nvSpPr>
          <p:spPr>
            <a:xfrm>
              <a:off x="283441" y="1680659"/>
              <a:ext cx="9113400" cy="200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18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18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18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p219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FD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3" name="Google Shape;4193;p219"/>
          <p:cNvPicPr preferRelativeResize="0"/>
          <p:nvPr/>
        </p:nvPicPr>
        <p:blipFill rotWithShape="1">
          <a:blip r:embed="rId3">
            <a:alphaModFix/>
          </a:blip>
          <a:srcRect l="-796" t="8237" b="-8942"/>
          <a:stretch/>
        </p:blipFill>
        <p:spPr>
          <a:xfrm>
            <a:off x="-8100" y="-36200"/>
            <a:ext cx="9152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4" name="Google Shape;4194;p219"/>
          <p:cNvSpPr/>
          <p:nvPr/>
        </p:nvSpPr>
        <p:spPr>
          <a:xfrm rot="10800000">
            <a:off x="-4032" y="3005120"/>
            <a:ext cx="9152082" cy="4161780"/>
          </a:xfrm>
          <a:prstGeom prst="flowChartDocument">
            <a:avLst/>
          </a:prstGeom>
          <a:solidFill>
            <a:srgbClr val="5E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4195" name="Google Shape;4195;p219"/>
          <p:cNvSpPr txBox="1">
            <a:spLocks noGrp="1"/>
          </p:cNvSpPr>
          <p:nvPr>
            <p:ph type="body" idx="3"/>
          </p:nvPr>
        </p:nvSpPr>
        <p:spPr>
          <a:xfrm>
            <a:off x="1634950" y="3612925"/>
            <a:ext cx="7463400" cy="1185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i="1"/>
              <a:t>“70% of cyber security professionals </a:t>
            </a:r>
            <a:br>
              <a:rPr lang="en" sz="2200" i="1"/>
            </a:br>
            <a:r>
              <a:rPr lang="en" sz="2200" i="1"/>
              <a:t>say that their organization has been impacted </a:t>
            </a:r>
            <a:br>
              <a:rPr lang="en" sz="2200" i="1"/>
            </a:br>
            <a:r>
              <a:rPr lang="en" sz="2200" i="1"/>
              <a:t>by the ongoing global cybersecurity skills shortage.”</a:t>
            </a:r>
            <a:endParaRPr sz="2200"/>
          </a:p>
        </p:txBody>
      </p:sp>
      <p:sp>
        <p:nvSpPr>
          <p:cNvPr id="4196" name="Google Shape;4196;p219"/>
          <p:cNvSpPr txBox="1">
            <a:spLocks noGrp="1"/>
          </p:cNvSpPr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5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 Shortage of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Skilled Professionals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7" name="Google Shape;4197;p219"/>
          <p:cNvSpPr txBox="1">
            <a:spLocks noGrp="1"/>
          </p:cNvSpPr>
          <p:nvPr>
            <p:ph type="subTitle" idx="1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According to studies by (ISC)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, there will be over 1.5 million unfilled cybersecurity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positions by 2020.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98" name="Google Shape;4198;p2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199" name="Google Shape;4199;p219"/>
          <p:cNvSpPr/>
          <p:nvPr/>
        </p:nvSpPr>
        <p:spPr>
          <a:xfrm>
            <a:off x="-175700" y="5203800"/>
            <a:ext cx="9518100" cy="21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2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Cybersecurity</a:t>
            </a:r>
            <a:endParaRPr/>
          </a:p>
        </p:txBody>
      </p:sp>
      <p:sp>
        <p:nvSpPr>
          <p:cNvPr id="4205" name="Google Shape;4205;p22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0" name="Google Shape;4210;p221"/>
          <p:cNvPicPr preferRelativeResize="0"/>
          <p:nvPr/>
        </p:nvPicPr>
        <p:blipFill rotWithShape="1">
          <a:blip r:embed="rId3">
            <a:alphaModFix/>
          </a:blip>
          <a:srcRect l="6071" r="5031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211" name="Google Shape;4211;p221"/>
          <p:cNvSpPr txBox="1">
            <a:spLocks noGrp="1"/>
          </p:cNvSpPr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first thing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think of when you hear “cybersecurity”?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2" name="Google Shape;4212;p2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7" name="Google Shape;4217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8" name="Google Shape;4218;p222"/>
          <p:cNvSpPr/>
          <p:nvPr/>
        </p:nvSpPr>
        <p:spPr>
          <a:xfrm>
            <a:off x="376825" y="409325"/>
            <a:ext cx="4270200" cy="1257900"/>
          </a:xfrm>
          <a:prstGeom prst="round1Rect">
            <a:avLst>
              <a:gd name="adj" fmla="val 16667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222"/>
          <p:cNvSpPr txBox="1">
            <a:spLocks noGrp="1"/>
          </p:cNvSpPr>
          <p:nvPr>
            <p:ph type="subTitle" idx="1"/>
          </p:nvPr>
        </p:nvSpPr>
        <p:spPr>
          <a:xfrm>
            <a:off x="168250" y="1129825"/>
            <a:ext cx="4382700" cy="533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Hackers</a:t>
            </a:r>
            <a:r>
              <a:rPr lang="en"/>
              <a:t> and </a:t>
            </a:r>
            <a:r>
              <a:rPr lang="en" b="1"/>
              <a:t>complicated</a:t>
            </a:r>
            <a:r>
              <a:rPr lang="en"/>
              <a:t> </a:t>
            </a:r>
            <a:r>
              <a:rPr lang="en" b="1"/>
              <a:t>code</a:t>
            </a:r>
            <a:r>
              <a:rPr lang="en"/>
              <a:t>...</a:t>
            </a:r>
            <a:endParaRPr/>
          </a:p>
        </p:txBody>
      </p:sp>
      <p:sp>
        <p:nvSpPr>
          <p:cNvPr id="4220" name="Google Shape;4220;p2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221" name="Google Shape;4221;p222"/>
          <p:cNvSpPr/>
          <p:nvPr/>
        </p:nvSpPr>
        <p:spPr>
          <a:xfrm>
            <a:off x="376825" y="409325"/>
            <a:ext cx="4270200" cy="640800"/>
          </a:xfrm>
          <a:prstGeom prst="round1Rect">
            <a:avLst>
              <a:gd name="adj" fmla="val 16667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222"/>
          <p:cNvSpPr txBox="1">
            <a:spLocks noGrp="1"/>
          </p:cNvSpPr>
          <p:nvPr>
            <p:ph type="title"/>
          </p:nvPr>
        </p:nvSpPr>
        <p:spPr>
          <a:xfrm>
            <a:off x="155950" y="413038"/>
            <a:ext cx="50919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Everyone’s First Thoughts: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7" name="Google Shape;4227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8" name="Google Shape;4228;p223"/>
          <p:cNvSpPr/>
          <p:nvPr/>
        </p:nvSpPr>
        <p:spPr>
          <a:xfrm>
            <a:off x="385725" y="444900"/>
            <a:ext cx="4270200" cy="1236900"/>
          </a:xfrm>
          <a:prstGeom prst="round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9" name="Google Shape;4229;p223"/>
          <p:cNvSpPr txBox="1">
            <a:spLocks noGrp="1"/>
          </p:cNvSpPr>
          <p:nvPr>
            <p:ph type="title"/>
          </p:nvPr>
        </p:nvSpPr>
        <p:spPr>
          <a:xfrm>
            <a:off x="164875" y="526788"/>
            <a:ext cx="5091900" cy="10731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cybersecurity isn’t about </a:t>
            </a:r>
            <a:endParaRPr sz="20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hackers and complicated code...</a:t>
            </a:r>
            <a:endParaRPr sz="2000"/>
          </a:p>
        </p:txBody>
      </p:sp>
      <p:sp>
        <p:nvSpPr>
          <p:cNvPr id="4230" name="Google Shape;4230;p2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15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4231" name="Google Shape;4231;p223"/>
          <p:cNvGrpSpPr/>
          <p:nvPr/>
        </p:nvGrpSpPr>
        <p:grpSpPr>
          <a:xfrm>
            <a:off x="3871875" y="1241825"/>
            <a:ext cx="3555000" cy="3555000"/>
            <a:chOff x="3687575" y="1402075"/>
            <a:chExt cx="3555000" cy="3555000"/>
          </a:xfrm>
        </p:grpSpPr>
        <p:sp>
          <p:nvSpPr>
            <p:cNvPr id="4232" name="Google Shape;4232;p223"/>
            <p:cNvSpPr/>
            <p:nvPr/>
          </p:nvSpPr>
          <p:spPr>
            <a:xfrm>
              <a:off x="3687575" y="1402075"/>
              <a:ext cx="3555000" cy="3555000"/>
            </a:xfrm>
            <a:prstGeom prst="ellipse">
              <a:avLst/>
            </a:prstGeom>
            <a:noFill/>
            <a:ln w="2286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33" name="Google Shape;4233;p223"/>
            <p:cNvCxnSpPr/>
            <p:nvPr/>
          </p:nvCxnSpPr>
          <p:spPr>
            <a:xfrm>
              <a:off x="3976625" y="2320225"/>
              <a:ext cx="2976900" cy="1718700"/>
            </a:xfrm>
            <a:prstGeom prst="straightConnector1">
              <a:avLst/>
            </a:prstGeom>
            <a:noFill/>
            <a:ln w="2286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p224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0B2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9" name="Google Shape;4239;p224"/>
          <p:cNvPicPr preferRelativeResize="0"/>
          <p:nvPr/>
        </p:nvPicPr>
        <p:blipFill rotWithShape="1">
          <a:blip r:embed="rId3">
            <a:alphaModFix/>
          </a:blip>
          <a:srcRect r="2581"/>
          <a:stretch/>
        </p:blipFill>
        <p:spPr>
          <a:xfrm>
            <a:off x="3109500" y="425325"/>
            <a:ext cx="6034774" cy="46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40" name="Google Shape;4240;p224"/>
          <p:cNvSpPr txBox="1"/>
          <p:nvPr/>
        </p:nvSpPr>
        <p:spPr>
          <a:xfrm>
            <a:off x="355950" y="465775"/>
            <a:ext cx="4419300" cy="16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 really about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assessing threats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mitigating risks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1" name="Google Shape;4241;p2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16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225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86E2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47" name="Google Shape;4247;p225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-1850" y="0"/>
            <a:ext cx="9143998" cy="51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248" name="Google Shape;4248;p225"/>
          <p:cNvSpPr/>
          <p:nvPr/>
        </p:nvSpPr>
        <p:spPr>
          <a:xfrm>
            <a:off x="530675" y="238925"/>
            <a:ext cx="3222600" cy="3222600"/>
          </a:xfrm>
          <a:prstGeom prst="ellipse">
            <a:avLst/>
          </a:prstGeom>
          <a:solidFill>
            <a:srgbClr val="FFAB40">
              <a:alpha val="92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9" name="Google Shape;4249;p2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250" name="Google Shape;4250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975" y="1766250"/>
            <a:ext cx="2450226" cy="495075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1" name="Google Shape;4251;p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600" y="2691029"/>
            <a:ext cx="3465301" cy="409106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2" name="Google Shape;4252;p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625" y="741325"/>
            <a:ext cx="4762344" cy="753650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3" name="Google Shape;4253;p225"/>
          <p:cNvPicPr preferRelativeResize="0"/>
          <p:nvPr/>
        </p:nvPicPr>
        <p:blipFill rotWithShape="1">
          <a:blip r:embed="rId7">
            <a:alphaModFix/>
          </a:blip>
          <a:srcRect r="8012" b="4879"/>
          <a:stretch/>
        </p:blipFill>
        <p:spPr>
          <a:xfrm>
            <a:off x="6330779" y="3014691"/>
            <a:ext cx="2611470" cy="753659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4" name="Google Shape;4254;p2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5988" y="2179150"/>
            <a:ext cx="2037668" cy="364800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5" name="Google Shape;4255;p225"/>
          <p:cNvPicPr preferRelativeResize="0"/>
          <p:nvPr/>
        </p:nvPicPr>
        <p:blipFill rotWithShape="1">
          <a:blip r:embed="rId9">
            <a:alphaModFix/>
          </a:blip>
          <a:srcRect t="6889" r="2903" b="5004"/>
          <a:stretch/>
        </p:blipFill>
        <p:spPr>
          <a:xfrm>
            <a:off x="6140325" y="1351050"/>
            <a:ext cx="2801925" cy="598800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sp>
        <p:nvSpPr>
          <p:cNvPr id="4256" name="Google Shape;4256;p225"/>
          <p:cNvSpPr txBox="1"/>
          <p:nvPr/>
        </p:nvSpPr>
        <p:spPr>
          <a:xfrm>
            <a:off x="275775" y="652000"/>
            <a:ext cx="3782400" cy="1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Know </a:t>
            </a:r>
            <a:b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the Threats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the experienced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cybersecurity professional,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risks are everywhere.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57" name="Google Shape;4257;p225"/>
          <p:cNvPicPr preferRelativeResize="0"/>
          <p:nvPr/>
        </p:nvPicPr>
        <p:blipFill rotWithShape="1">
          <a:blip r:embed="rId10">
            <a:alphaModFix/>
          </a:blip>
          <a:srcRect l="2296" t="6768"/>
          <a:stretch/>
        </p:blipFill>
        <p:spPr>
          <a:xfrm>
            <a:off x="341525" y="3208675"/>
            <a:ext cx="4979075" cy="678838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8" name="Google Shape;4258;p2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88875" y="3614201"/>
            <a:ext cx="5013351" cy="1044625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cxnSp>
        <p:nvCxnSpPr>
          <p:cNvPr id="4259" name="Google Shape;4259;p225"/>
          <p:cNvCxnSpPr/>
          <p:nvPr/>
        </p:nvCxnSpPr>
        <p:spPr>
          <a:xfrm>
            <a:off x="1711950" y="1642550"/>
            <a:ext cx="893400" cy="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p226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5" name="Google Shape;4265;p226"/>
          <p:cNvSpPr/>
          <p:nvPr/>
        </p:nvSpPr>
        <p:spPr>
          <a:xfrm flipH="1">
            <a:off x="-47796" y="0"/>
            <a:ext cx="9216396" cy="3493152"/>
          </a:xfrm>
          <a:prstGeom prst="flowChartDocumen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6" name="Google Shape;4266;p2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Mitigating Risks</a:t>
            </a:r>
            <a:endParaRPr/>
          </a:p>
        </p:txBody>
      </p:sp>
      <p:sp>
        <p:nvSpPr>
          <p:cNvPr id="4267" name="Google Shape;4267;p226"/>
          <p:cNvSpPr txBox="1">
            <a:spLocks noGrp="1"/>
          </p:cNvSpPr>
          <p:nvPr>
            <p:ph type="body" idx="3"/>
          </p:nvPr>
        </p:nvSpPr>
        <p:spPr>
          <a:xfrm>
            <a:off x="4775425" y="3672000"/>
            <a:ext cx="4246800" cy="12540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Today</a:t>
            </a:r>
            <a:r>
              <a:rPr lang="en" sz="1800">
                <a:solidFill>
                  <a:srgbClr val="FFFFFF"/>
                </a:solidFill>
              </a:rPr>
              <a:t>, security professionals operate in a world where </a:t>
            </a:r>
            <a:r>
              <a:rPr lang="en" sz="1800" b="1">
                <a:solidFill>
                  <a:srgbClr val="FFFFFF"/>
                </a:solidFill>
              </a:rPr>
              <a:t>breaches are assumed</a:t>
            </a:r>
            <a:r>
              <a:rPr lang="en" sz="1800">
                <a:solidFill>
                  <a:srgbClr val="FFFFFF"/>
                </a:solidFill>
              </a:rPr>
              <a:t>, and risks associated with such events also </a:t>
            </a:r>
            <a:r>
              <a:rPr lang="en" sz="1800" b="1">
                <a:solidFill>
                  <a:srgbClr val="FFFFFF"/>
                </a:solidFill>
              </a:rPr>
              <a:t>need to be mitigated</a:t>
            </a:r>
            <a:r>
              <a:rPr lang="en" sz="1800">
                <a:solidFill>
                  <a:srgbClr val="FFFFFF"/>
                </a:solidFill>
              </a:rPr>
              <a:t>. 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68" name="Google Shape;4268;p226"/>
          <p:cNvPicPr preferRelativeResize="0"/>
          <p:nvPr/>
        </p:nvPicPr>
        <p:blipFill rotWithShape="1">
          <a:blip r:embed="rId3">
            <a:alphaModFix/>
          </a:blip>
          <a:srcRect l="64818" t="23564" r="-2035"/>
          <a:stretch/>
        </p:blipFill>
        <p:spPr>
          <a:xfrm>
            <a:off x="5941324" y="1109700"/>
            <a:ext cx="2424077" cy="2803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9" name="Google Shape;4269;p2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18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4270" name="Google Shape;4270;p2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71" name="Google Shape;4271;p226"/>
          <p:cNvPicPr preferRelativeResize="0"/>
          <p:nvPr/>
        </p:nvPicPr>
        <p:blipFill rotWithShape="1">
          <a:blip r:embed="rId3">
            <a:alphaModFix/>
          </a:blip>
          <a:srcRect l="2799" t="23564" r="44577"/>
          <a:stretch/>
        </p:blipFill>
        <p:spPr>
          <a:xfrm flipH="1">
            <a:off x="-47800" y="872375"/>
            <a:ext cx="4780450" cy="38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2" name="Google Shape;4272;p226"/>
          <p:cNvSpPr txBox="1">
            <a:spLocks noGrp="1"/>
          </p:cNvSpPr>
          <p:nvPr>
            <p:ph type="body" idx="3"/>
          </p:nvPr>
        </p:nvSpPr>
        <p:spPr>
          <a:xfrm>
            <a:off x="2048125" y="640075"/>
            <a:ext cx="6647100" cy="1202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Historically, organizations viewed cybersecurity from the lens of the </a:t>
            </a:r>
            <a:r>
              <a:rPr lang="en" sz="1800" b="1"/>
              <a:t>castle model</a:t>
            </a:r>
            <a:r>
              <a:rPr lang="en" sz="1800"/>
              <a:t>: Managing risks meant building walls and keeping the bad actors </a:t>
            </a:r>
            <a:r>
              <a:rPr lang="en" sz="1800" b="1"/>
              <a:t>out.</a:t>
            </a:r>
            <a:r>
              <a:rPr lang="en" sz="1800"/>
              <a:t>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8" name="Google Shape;6358;p33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#1:</a:t>
            </a:r>
            <a:br>
              <a:rPr lang="en"/>
            </a:br>
            <a:r>
              <a:rPr lang="en"/>
              <a:t>Attacking the Wall</a:t>
            </a:r>
            <a:endParaRPr/>
          </a:p>
        </p:txBody>
      </p:sp>
      <p:sp>
        <p:nvSpPr>
          <p:cNvPr id="6359" name="Google Shape;6359;p33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19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814"/>
        </a:solidFill>
        <a:effectLst/>
      </p:bgPr>
    </p:bg>
    <p:spTree>
      <p:nvGrpSpPr>
        <p:cNvPr id="1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331"/>
          <p:cNvSpPr/>
          <p:nvPr/>
        </p:nvSpPr>
        <p:spPr>
          <a:xfrm>
            <a:off x="-367500" y="1582575"/>
            <a:ext cx="6318600" cy="2662800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5" name="Google Shape;6325;p3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Today’s Class: VM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26" name="Google Shape;6326;p3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 the second half of class, students will set up VirtualBox and Vagrant,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two programs needed to run VMs on local machines.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27" name="Google Shape;6327;p331"/>
          <p:cNvSpPr txBox="1">
            <a:spLocks noGrp="1"/>
          </p:cNvSpPr>
          <p:nvPr>
            <p:ph type="body" idx="3"/>
          </p:nvPr>
        </p:nvSpPr>
        <p:spPr>
          <a:xfrm>
            <a:off x="5951100" y="1905825"/>
            <a:ext cx="3021600" cy="2307900"/>
          </a:xfrm>
          <a:prstGeom prst="rect">
            <a:avLst/>
          </a:prstGeom>
        </p:spPr>
        <p:txBody>
          <a:bodyPr spcFirstLastPara="1" wrap="square" lIns="36575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You should have a basic familiarity with the need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for VMs from our technical overview in the first day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of class.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Today, we will dive into </a:t>
            </a:r>
            <a:br>
              <a:rPr lang="en" sz="1600" b="1">
                <a:solidFill>
                  <a:srgbClr val="FFFFFF"/>
                </a:solidFill>
              </a:rPr>
            </a:br>
            <a:r>
              <a:rPr lang="en" sz="1600" b="1">
                <a:solidFill>
                  <a:srgbClr val="FFFFFF"/>
                </a:solidFill>
              </a:rPr>
              <a:t>more detailed instructions of installation.</a:t>
            </a:r>
            <a:r>
              <a:rPr lang="en" sz="1600">
                <a:solidFill>
                  <a:srgbClr val="FFFFFF"/>
                </a:solidFill>
              </a:rPr>
              <a:t> 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6328" name="Google Shape;6328;p331"/>
          <p:cNvPicPr preferRelativeResize="0"/>
          <p:nvPr/>
        </p:nvPicPr>
        <p:blipFill rotWithShape="1">
          <a:blip r:embed="rId3">
            <a:alphaModFix/>
          </a:blip>
          <a:srcRect l="19052" r="19446"/>
          <a:stretch/>
        </p:blipFill>
        <p:spPr>
          <a:xfrm>
            <a:off x="115700" y="1718251"/>
            <a:ext cx="2524633" cy="230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9" name="Google Shape;6329;p331"/>
          <p:cNvPicPr preferRelativeResize="0"/>
          <p:nvPr/>
        </p:nvPicPr>
        <p:blipFill rotWithShape="1">
          <a:blip r:embed="rId4">
            <a:alphaModFix/>
          </a:blip>
          <a:srcRect l="9760" r="7526"/>
          <a:stretch/>
        </p:blipFill>
        <p:spPr>
          <a:xfrm>
            <a:off x="3499174" y="1748153"/>
            <a:ext cx="1953751" cy="2362073"/>
          </a:xfrm>
          <a:prstGeom prst="rect">
            <a:avLst/>
          </a:prstGeom>
          <a:noFill/>
          <a:ln>
            <a:noFill/>
          </a:ln>
        </p:spPr>
      </p:pic>
      <p:sp>
        <p:nvSpPr>
          <p:cNvPr id="6330" name="Google Shape;6330;p331"/>
          <p:cNvSpPr/>
          <p:nvPr/>
        </p:nvSpPr>
        <p:spPr>
          <a:xfrm>
            <a:off x="2589065" y="2575990"/>
            <a:ext cx="796800" cy="796800"/>
          </a:xfrm>
          <a:prstGeom prst="ellipse">
            <a:avLst/>
          </a:prstGeom>
          <a:solidFill>
            <a:srgbClr val="DD4814"/>
          </a:solidFill>
          <a:ln>
            <a:noFill/>
          </a:ln>
        </p:spPr>
        <p:txBody>
          <a:bodyPr spcFirstLastPara="1" wrap="square" lIns="64000" tIns="54850" rIns="548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5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31" name="Google Shape;6331;p3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2" name="Google Shape;6332;p33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4" name="Google Shape;6364;p3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65" name="Google Shape;6365;p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6" name="Google Shape;6366;p335"/>
          <p:cNvSpPr txBox="1"/>
          <p:nvPr/>
        </p:nvSpPr>
        <p:spPr>
          <a:xfrm>
            <a:off x="3631000" y="1345575"/>
            <a:ext cx="50883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We will now work on two </a:t>
            </a:r>
            <a:r>
              <a:rPr lang="en" sz="2400" b="1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security challenges</a:t>
            </a: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related </a:t>
            </a:r>
            <a:b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to assessing threats and mitigating risks.</a:t>
            </a: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7" name="Google Shape;6367;p3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20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2" name="Google Shape;6372;p336"/>
          <p:cNvSpPr/>
          <p:nvPr/>
        </p:nvSpPr>
        <p:spPr>
          <a:xfrm>
            <a:off x="413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73" name="Google Shape;6373;p336"/>
          <p:cNvPicPr preferRelativeResize="0"/>
          <p:nvPr/>
        </p:nvPicPr>
        <p:blipFill rotWithShape="1">
          <a:blip r:embed="rId3">
            <a:alphaModFix/>
          </a:blip>
          <a:srcRect l="23001" t="1058" r="2024"/>
          <a:stretch/>
        </p:blipFill>
        <p:spPr>
          <a:xfrm>
            <a:off x="4511550" y="881425"/>
            <a:ext cx="4632300" cy="36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4" name="Google Shape;6374;p336"/>
          <p:cNvSpPr/>
          <p:nvPr/>
        </p:nvSpPr>
        <p:spPr>
          <a:xfrm rot="5400000">
            <a:off x="1238725" y="139025"/>
            <a:ext cx="3606075" cy="5160175"/>
          </a:xfrm>
          <a:prstGeom prst="flowChartManualInpu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5" name="Google Shape;6375;p336"/>
          <p:cNvSpPr txBox="1">
            <a:spLocks noGrp="1"/>
          </p:cNvSpPr>
          <p:nvPr>
            <p:ph type="body" idx="3"/>
          </p:nvPr>
        </p:nvSpPr>
        <p:spPr>
          <a:xfrm>
            <a:off x="582300" y="1211675"/>
            <a:ext cx="4674300" cy="31062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In this first activity, we will look at </a:t>
            </a:r>
            <a:br>
              <a:rPr lang="en" sz="1600" b="1"/>
            </a:br>
            <a:r>
              <a:rPr lang="en" sz="1600" b="1"/>
              <a:t>various attack strategies that hackers </a:t>
            </a:r>
            <a:br>
              <a:rPr lang="en" sz="1600" b="1"/>
            </a:br>
            <a:r>
              <a:rPr lang="en" sz="1600" b="1"/>
              <a:t>can use to penetrate an insecure login.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While you will be new to this type of </a:t>
            </a:r>
            <a:br>
              <a:rPr lang="en" sz="1600"/>
            </a:br>
            <a:r>
              <a:rPr lang="en" sz="1600"/>
              <a:t>thinking, this exercise should force you </a:t>
            </a:r>
            <a:br>
              <a:rPr lang="en" sz="1600"/>
            </a:br>
            <a:r>
              <a:rPr lang="en" sz="1600"/>
              <a:t>to think creatively about all the ways a </a:t>
            </a:r>
            <a:br>
              <a:rPr lang="en" sz="1600"/>
            </a:br>
            <a:r>
              <a:rPr lang="en" sz="1600"/>
              <a:t>system can be penetrated, from user attacks </a:t>
            </a:r>
            <a:br>
              <a:rPr lang="en" sz="1600"/>
            </a:br>
            <a:r>
              <a:rPr lang="en" sz="1600"/>
              <a:t>to physical break ins.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To successfully complete this exercise, you must think through creative options. </a:t>
            </a:r>
            <a:endParaRPr sz="1600"/>
          </a:p>
        </p:txBody>
      </p:sp>
      <p:sp>
        <p:nvSpPr>
          <p:cNvPr id="6376" name="Google Shape;6376;p336"/>
          <p:cNvSpPr/>
          <p:nvPr/>
        </p:nvSpPr>
        <p:spPr>
          <a:xfrm>
            <a:off x="4937225" y="4190850"/>
            <a:ext cx="3905400" cy="540600"/>
          </a:xfrm>
          <a:prstGeom prst="rect">
            <a:avLst/>
          </a:prstGeom>
          <a:solidFill>
            <a:srgbClr val="F7EF6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1828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Let’s take a look at the scenario...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7" name="Google Shape;6377;p336"/>
          <p:cNvSpPr/>
          <p:nvPr/>
        </p:nvSpPr>
        <p:spPr>
          <a:xfrm>
            <a:off x="242863" y="292375"/>
            <a:ext cx="4233600" cy="699900"/>
          </a:xfrm>
          <a:prstGeom prst="parallelogram">
            <a:avLst>
              <a:gd name="adj" fmla="val 25000"/>
            </a:avLst>
          </a:prstGeom>
          <a:solidFill>
            <a:srgbClr val="F7EF6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8" name="Google Shape;6378;p336"/>
          <p:cNvSpPr txBox="1">
            <a:spLocks noGrp="1"/>
          </p:cNvSpPr>
          <p:nvPr>
            <p:ph type="title"/>
          </p:nvPr>
        </p:nvSpPr>
        <p:spPr>
          <a:xfrm>
            <a:off x="76338" y="251150"/>
            <a:ext cx="4435200" cy="540600"/>
          </a:xfrm>
          <a:prstGeom prst="rect">
            <a:avLst/>
          </a:prstGeom>
          <a:effectLst>
            <a:outerShdw dist="19050" dir="3360000" algn="bl" rotWithShape="0">
              <a:srgbClr val="000000"/>
            </a:outerShdw>
          </a:effectLst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sz="3000" i="1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379" name="Google Shape;6379;p336"/>
          <p:cNvSpPr/>
          <p:nvPr/>
        </p:nvSpPr>
        <p:spPr>
          <a:xfrm>
            <a:off x="4416725" y="292375"/>
            <a:ext cx="3602100" cy="699900"/>
          </a:xfrm>
          <a:prstGeom prst="parallelogram">
            <a:avLst>
              <a:gd name="adj" fmla="val 25000"/>
            </a:avLst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200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i="1">
                <a:solidFill>
                  <a:srgbClr val="F7EF6A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Attacking the Wall</a:t>
            </a:r>
            <a:endParaRPr sz="3000" i="1">
              <a:solidFill>
                <a:srgbClr val="F7EF6A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0" name="Google Shape;6380;p33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21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Google Shape;6385;p337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6" name="Google Shape;6386;p337"/>
          <p:cNvPicPr preferRelativeResize="0"/>
          <p:nvPr/>
        </p:nvPicPr>
        <p:blipFill rotWithShape="1">
          <a:blip r:embed="rId3">
            <a:alphaModFix/>
          </a:blip>
          <a:srcRect t="13889"/>
          <a:stretch/>
        </p:blipFill>
        <p:spPr>
          <a:xfrm>
            <a:off x="0" y="368150"/>
            <a:ext cx="9144000" cy="42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387" name="Google Shape;6387;p337"/>
          <p:cNvSpPr/>
          <p:nvPr/>
        </p:nvSpPr>
        <p:spPr>
          <a:xfrm>
            <a:off x="166525" y="139975"/>
            <a:ext cx="4233600" cy="699900"/>
          </a:xfrm>
          <a:prstGeom prst="parallelogram">
            <a:avLst>
              <a:gd name="adj" fmla="val 25000"/>
            </a:avLst>
          </a:prstGeom>
          <a:solidFill>
            <a:srgbClr val="F7EF6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8" name="Google Shape;6388;p337"/>
          <p:cNvSpPr txBox="1">
            <a:spLocks noGrp="1"/>
          </p:cNvSpPr>
          <p:nvPr>
            <p:ph type="title"/>
          </p:nvPr>
        </p:nvSpPr>
        <p:spPr>
          <a:xfrm>
            <a:off x="0" y="98750"/>
            <a:ext cx="4435200" cy="540600"/>
          </a:xfrm>
          <a:prstGeom prst="rect">
            <a:avLst/>
          </a:prstGeom>
          <a:effectLst>
            <a:outerShdw dist="19050" dir="3360000" algn="bl" rotWithShape="0">
              <a:srgbClr val="000000"/>
            </a:outerShdw>
          </a:effectLst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sz="3000" i="1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389" name="Google Shape;6389;p337"/>
          <p:cNvSpPr/>
          <p:nvPr/>
        </p:nvSpPr>
        <p:spPr>
          <a:xfrm>
            <a:off x="1125500" y="1946550"/>
            <a:ext cx="2527800" cy="585600"/>
          </a:xfrm>
          <a:prstGeom prst="wedgeRoundRectCallout">
            <a:avLst>
              <a:gd name="adj1" fmla="val -1900"/>
              <a:gd name="adj2" fmla="val -99091"/>
              <a:gd name="adj3" fmla="val 0"/>
            </a:avLst>
          </a:prstGeom>
          <a:solidFill>
            <a:srgbClr val="F7EF6A"/>
          </a:solidFill>
          <a:ln>
            <a:noFill/>
          </a:ln>
          <a:effectLst>
            <a:outerShdw blurRad="114300" dist="76200" algn="bl" rotWithShape="0">
              <a:srgbClr val="000000">
                <a:alpha val="3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We met on</a:t>
            </a:r>
            <a:r>
              <a:rPr lang="en" i="1">
                <a:latin typeface="Roboto Medium"/>
                <a:ea typeface="Roboto Medium"/>
                <a:cs typeface="Roboto Medium"/>
                <a:sym typeface="Roboto Medium"/>
              </a:rPr>
              <a:t> BondingThroughBitcoin.com!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90" name="Google Shape;6390;p3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391" name="Google Shape;6391;p337"/>
          <p:cNvSpPr/>
          <p:nvPr/>
        </p:nvSpPr>
        <p:spPr>
          <a:xfrm>
            <a:off x="6508425" y="368150"/>
            <a:ext cx="2195700" cy="442200"/>
          </a:xfrm>
          <a:prstGeom prst="wedgeRoundRectCallout">
            <a:avLst>
              <a:gd name="adj1" fmla="val 39638"/>
              <a:gd name="adj2" fmla="val 104121"/>
              <a:gd name="adj3" fmla="val 0"/>
            </a:avLst>
          </a:prstGeom>
          <a:solidFill>
            <a:srgbClr val="F7EF6A"/>
          </a:solidFill>
          <a:ln>
            <a:noFill/>
          </a:ln>
          <a:effectLst>
            <a:outerShdw blurRad="114300" dist="85725" algn="bl" rotWithShape="0">
              <a:srgbClr val="000000">
                <a:alpha val="3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Secure our code? Nah...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92" name="Google Shape;6392;p337"/>
          <p:cNvSpPr/>
          <p:nvPr/>
        </p:nvSpPr>
        <p:spPr>
          <a:xfrm>
            <a:off x="443150" y="4041300"/>
            <a:ext cx="3892500" cy="839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Congratulations!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and your team have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just been hired by a very successful startup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runs a bitcoin dating exchange.</a:t>
            </a:r>
            <a:endParaRPr/>
          </a:p>
        </p:txBody>
      </p:sp>
      <p:sp>
        <p:nvSpPr>
          <p:cNvPr id="6393" name="Google Shape;6393;p337"/>
          <p:cNvSpPr/>
          <p:nvPr/>
        </p:nvSpPr>
        <p:spPr>
          <a:xfrm>
            <a:off x="5324250" y="4041300"/>
            <a:ext cx="3493500" cy="839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37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their founding team is brilliant,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like many startups,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don’t know the first thing about security.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8" name="Google Shape;6398;p338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99" name="Google Shape;6399;p338"/>
          <p:cNvPicPr preferRelativeResize="0"/>
          <p:nvPr/>
        </p:nvPicPr>
        <p:blipFill rotWithShape="1">
          <a:blip r:embed="rId3">
            <a:alphaModFix/>
          </a:blip>
          <a:srcRect t="14346"/>
          <a:stretch/>
        </p:blipFill>
        <p:spPr>
          <a:xfrm>
            <a:off x="0" y="368150"/>
            <a:ext cx="9144000" cy="42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400" name="Google Shape;6400;p338"/>
          <p:cNvSpPr/>
          <p:nvPr/>
        </p:nvSpPr>
        <p:spPr>
          <a:xfrm>
            <a:off x="166525" y="139975"/>
            <a:ext cx="4233600" cy="699900"/>
          </a:xfrm>
          <a:prstGeom prst="parallelogram">
            <a:avLst>
              <a:gd name="adj" fmla="val 25000"/>
            </a:avLst>
          </a:prstGeom>
          <a:solidFill>
            <a:srgbClr val="F7EF6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1" name="Google Shape;6401;p338"/>
          <p:cNvSpPr txBox="1">
            <a:spLocks noGrp="1"/>
          </p:cNvSpPr>
          <p:nvPr>
            <p:ph type="title"/>
          </p:nvPr>
        </p:nvSpPr>
        <p:spPr>
          <a:xfrm>
            <a:off x="0" y="98750"/>
            <a:ext cx="4435200" cy="540600"/>
          </a:xfrm>
          <a:prstGeom prst="rect">
            <a:avLst/>
          </a:prstGeom>
          <a:effectLst>
            <a:outerShdw dist="19050" dir="3360000" algn="bl" rotWithShape="0">
              <a:srgbClr val="000000"/>
            </a:outerShdw>
          </a:effectLst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sz="3000" i="1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402" name="Google Shape;6402;p338"/>
          <p:cNvSpPr/>
          <p:nvPr/>
        </p:nvSpPr>
        <p:spPr>
          <a:xfrm>
            <a:off x="443150" y="4041300"/>
            <a:ext cx="3080400" cy="839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just handed you a ton of cash to solve their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critical problem.</a:t>
            </a:r>
            <a:endParaRPr/>
          </a:p>
        </p:txBody>
      </p:sp>
      <p:sp>
        <p:nvSpPr>
          <p:cNvPr id="6403" name="Google Shape;6403;p338"/>
          <p:cNvSpPr/>
          <p:nvPr/>
        </p:nvSpPr>
        <p:spPr>
          <a:xfrm>
            <a:off x="4162200" y="4041300"/>
            <a:ext cx="4821900" cy="839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828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Their login process is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totally insecure.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Hackers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routinely logging in as users (and administrators)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gaining access to company data and financial assets.</a:t>
            </a:r>
            <a:endParaRPr/>
          </a:p>
        </p:txBody>
      </p:sp>
      <p:sp>
        <p:nvSpPr>
          <p:cNvPr id="6404" name="Google Shape;6404;p33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23</a:t>
            </a:fld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9" name="Google Shape;6409;p33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6410" name="Google Shape;6410;p339"/>
          <p:cNvSpPr txBox="1">
            <a:spLocks noGrp="1"/>
          </p:cNvSpPr>
          <p:nvPr>
            <p:ph type="title" idx="2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sz="3000"/>
              <a:t>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Security Challenge #1: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Attacking the Wall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security challenge, you and your group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will play the role of security professionals tasked with handling a real-world situation. </a:t>
            </a:r>
            <a:endParaRPr sz="1600" i="1"/>
          </a:p>
        </p:txBody>
      </p:sp>
      <p:sp>
        <p:nvSpPr>
          <p:cNvPr id="6411" name="Google Shape;6411;p3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6" name="Google Shape;6416;p34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25</a:t>
            </a:fld>
            <a:endParaRPr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1" name="Google Shape;6421;p341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2" name="Google Shape;6422;p341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3" name="Google Shape;6423;p341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4" name="Google Shape;6424;p341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5" name="Google Shape;6425;p3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26" name="Google Shape;6426;p3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427" name="Google Shape;6427;p341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8" name="Google Shape;6428;p341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429" name="Google Shape;6429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0" name="Google Shape;6430;p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1" name="Google Shape;6431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2" name="Google Shape;6432;p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3" name="Google Shape;6433;p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4" name="Google Shape;6434;p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35" name="Google Shape;6435;p341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436" name="Google Shape;6436;p341"/>
          <p:cNvCxnSpPr>
            <a:stCxn id="6429" idx="3"/>
            <a:endCxn id="6434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437" name="Google Shape;6437;p341"/>
          <p:cNvCxnSpPr>
            <a:stCxn id="6431" idx="3"/>
            <a:endCxn id="6434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438" name="Google Shape;6438;p341"/>
          <p:cNvSpPr txBox="1"/>
          <p:nvPr/>
        </p:nvSpPr>
        <p:spPr>
          <a:xfrm>
            <a:off x="2694325" y="3930125"/>
            <a:ext cx="62235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We’ll spend a lot more time talking about web logins later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this course, but for now we’ll use this diagram as a guide.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39" name="Google Shape;6439;p341"/>
          <p:cNvCxnSpPr>
            <a:stCxn id="6434" idx="3"/>
            <a:endCxn id="6433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440" name="Google Shape;6440;p341"/>
          <p:cNvCxnSpPr>
            <a:stCxn id="6433" idx="3"/>
            <a:endCxn id="6441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442" name="Google Shape;6442;p341"/>
          <p:cNvCxnSpPr>
            <a:stCxn id="6430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443" name="Google Shape;6443;p341"/>
          <p:cNvCxnSpPr>
            <a:stCxn id="6432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444" name="Google Shape;6444;p341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1" name="Google Shape;6441;p341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5" name="Google Shape;6445;p341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6" name="Google Shape;6446;p341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447" name="Google Shape;6447;p341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448" name="Google Shape;6448;p341"/>
          <p:cNvSpPr txBox="1"/>
          <p:nvPr/>
        </p:nvSpPr>
        <p:spPr>
          <a:xfrm>
            <a:off x="4775176" y="3225250"/>
            <a:ext cx="1683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449" name="Google Shape;6449;p341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4" name="Google Shape;6454;p342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5" name="Google Shape;6455;p342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6" name="Google Shape;6456;p342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7" name="Google Shape;6457;p342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8" name="Google Shape;6458;p3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59" name="Google Shape;6459;p3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460" name="Google Shape;6460;p342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61" name="Google Shape;6461;p342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462" name="Google Shape;6462;p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3" name="Google Shape;6463;p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4" name="Google Shape;6464;p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5" name="Google Shape;6465;p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6" name="Google Shape;6466;p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7" name="Google Shape;6467;p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8" name="Google Shape;6468;p342"/>
          <p:cNvCxnSpPr>
            <a:stCxn id="6462" idx="3"/>
            <a:endCxn id="6467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469" name="Google Shape;6469;p342"/>
          <p:cNvCxnSpPr>
            <a:stCxn id="6464" idx="3"/>
            <a:endCxn id="6467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470" name="Google Shape;6470;p342"/>
          <p:cNvSpPr txBox="1"/>
          <p:nvPr/>
        </p:nvSpPr>
        <p:spPr>
          <a:xfrm>
            <a:off x="4606350" y="4123250"/>
            <a:ext cx="38838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Defend </a:t>
            </a:r>
            <a:r>
              <a:rPr lang="en" sz="2400" b="1" i="1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at all costs!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71" name="Google Shape;6471;p342"/>
          <p:cNvCxnSpPr>
            <a:stCxn id="6467" idx="3"/>
            <a:endCxn id="6466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472" name="Google Shape;6472;p342"/>
          <p:cNvCxnSpPr>
            <a:stCxn id="6466" idx="3"/>
            <a:endCxn id="6473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474" name="Google Shape;6474;p342"/>
          <p:cNvCxnSpPr>
            <a:stCxn id="6463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475" name="Google Shape;6475;p342"/>
          <p:cNvCxnSpPr>
            <a:stCxn id="6465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476" name="Google Shape;6476;p342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477" name="Google Shape;6477;p342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478" name="Google Shape;6478;p342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479" name="Google Shape;6479;p342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480" name="Google Shape;6480;p342"/>
          <p:cNvSpPr/>
          <p:nvPr/>
        </p:nvSpPr>
        <p:spPr>
          <a:xfrm rot="-1798997">
            <a:off x="6493499" y="3843947"/>
            <a:ext cx="697553" cy="3245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>
            <a:noFill/>
          </a:ln>
          <a:effectLst>
            <a:outerShdw blurRad="57150" dist="1905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1" name="Google Shape;6481;p342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82" name="Google Shape;6482;p342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3" name="Google Shape;6483;p342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4" name="Google Shape;6484;p342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9" name="Google Shape;6489;p343"/>
          <p:cNvSpPr txBox="1">
            <a:spLocks noGrp="1"/>
          </p:cNvSpPr>
          <p:nvPr>
            <p:ph type="title"/>
          </p:nvPr>
        </p:nvSpPr>
        <p:spPr>
          <a:xfrm>
            <a:off x="274325" y="1916450"/>
            <a:ext cx="8595300" cy="9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#1: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 the Target</a:t>
            </a:r>
            <a:endParaRPr/>
          </a:p>
        </p:txBody>
      </p:sp>
      <p:sp>
        <p:nvSpPr>
          <p:cNvPr id="6490" name="Google Shape;6490;p34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5" name="Google Shape;6495;p344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6" name="Google Shape;6496;p344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7" name="Google Shape;6497;p344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8" name="Google Shape;6498;p344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9" name="Google Shape;6499;p3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00" name="Google Shape;6500;p3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501" name="Google Shape;6501;p344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02" name="Google Shape;6502;p344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</a:t>
            </a:r>
            <a:r>
              <a:rPr lang="en" sz="2400" i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Lot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of Targets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503" name="Google Shape;6503;p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4" name="Google Shape;6504;p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5" name="Google Shape;6505;p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6" name="Google Shape;6506;p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7" name="Google Shape;6507;p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8" name="Google Shape;6508;p3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9" name="Google Shape;6509;p344"/>
          <p:cNvCxnSpPr>
            <a:stCxn id="6503" idx="3"/>
            <a:endCxn id="6508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10" name="Google Shape;6510;p344"/>
          <p:cNvCxnSpPr>
            <a:stCxn id="6505" idx="3"/>
            <a:endCxn id="6508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511" name="Google Shape;6511;p344"/>
          <p:cNvSpPr txBox="1"/>
          <p:nvPr/>
        </p:nvSpPr>
        <p:spPr>
          <a:xfrm>
            <a:off x="3930225" y="3930125"/>
            <a:ext cx="4175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case, an attacker can target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every node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along the chain.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12" name="Google Shape;6512;p344"/>
          <p:cNvCxnSpPr>
            <a:stCxn id="6508" idx="3"/>
            <a:endCxn id="6507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13" name="Google Shape;6513;p344"/>
          <p:cNvCxnSpPr>
            <a:stCxn id="6507" idx="3"/>
            <a:endCxn id="6514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15" name="Google Shape;6515;p344"/>
          <p:cNvCxnSpPr>
            <a:stCxn id="6504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16" name="Google Shape;6516;p344"/>
          <p:cNvCxnSpPr>
            <a:stCxn id="6506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517" name="Google Shape;6517;p344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518" name="Google Shape;6518;p344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519" name="Google Shape;6519;p344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520" name="Google Shape;6520;p344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521" name="Google Shape;6521;p344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22" name="Google Shape;6522;p344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3" name="Google Shape;6523;p344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4" name="Google Shape;6524;p344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7" name="Google Shape;6337;p332"/>
          <p:cNvPicPr preferRelativeResize="0"/>
          <p:nvPr/>
        </p:nvPicPr>
        <p:blipFill rotWithShape="1">
          <a:blip r:embed="rId3">
            <a:alphaModFix/>
          </a:blip>
          <a:srcRect l="16359"/>
          <a:stretch/>
        </p:blipFill>
        <p:spPr>
          <a:xfrm>
            <a:off x="3069600" y="0"/>
            <a:ext cx="60744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8" name="Google Shape;6338;p332"/>
          <p:cNvSpPr/>
          <p:nvPr/>
        </p:nvSpPr>
        <p:spPr>
          <a:xfrm>
            <a:off x="-9000" y="-1225"/>
            <a:ext cx="3078600" cy="5143500"/>
          </a:xfrm>
          <a:prstGeom prst="rect">
            <a:avLst/>
          </a:prstGeom>
          <a:solidFill>
            <a:srgbClr val="2835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9" name="Google Shape;6339;p332"/>
          <p:cNvSpPr txBox="1">
            <a:spLocks noGrp="1"/>
          </p:cNvSpPr>
          <p:nvPr>
            <p:ph type="subTitle" idx="1"/>
          </p:nvPr>
        </p:nvSpPr>
        <p:spPr>
          <a:xfrm>
            <a:off x="0" y="1142200"/>
            <a:ext cx="3078600" cy="1252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As we set up our virtual machines,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we may have issues that require troubleshooting.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40" name="Google Shape;6340;p332"/>
          <p:cNvSpPr txBox="1">
            <a:spLocks noGrp="1"/>
          </p:cNvSpPr>
          <p:nvPr>
            <p:ph type="body" idx="3"/>
          </p:nvPr>
        </p:nvSpPr>
        <p:spPr>
          <a:xfrm>
            <a:off x="75" y="2754750"/>
            <a:ext cx="3078600" cy="1347000"/>
          </a:xfrm>
          <a:prstGeom prst="rect">
            <a:avLst/>
          </a:prstGeom>
        </p:spPr>
        <p:txBody>
          <a:bodyPr spcFirstLastPara="1" wrap="square" lIns="457200" tIns="91425" rIns="36575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A7A1F1"/>
                </a:solidFill>
              </a:rPr>
              <a:t>Troubleshooting is the process of problem solving.</a:t>
            </a:r>
            <a:endParaRPr b="1">
              <a:solidFill>
                <a:srgbClr val="A7A1F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</a:rPr>
              <a:t>In this course, troubleshooting will often involve ensuring that our virtual machines and lab services are running smoothly.</a:t>
            </a: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41" name="Google Shape;6341;p332"/>
          <p:cNvSpPr/>
          <p:nvPr/>
        </p:nvSpPr>
        <p:spPr>
          <a:xfrm rot="10800000" flipH="1">
            <a:off x="446700" y="385525"/>
            <a:ext cx="4220700" cy="615900"/>
          </a:xfrm>
          <a:prstGeom prst="snip1Rect">
            <a:avLst>
              <a:gd name="adj" fmla="val 16667"/>
            </a:avLst>
          </a:prstGeom>
          <a:solidFill>
            <a:srgbClr val="A7A1F1"/>
          </a:solidFill>
          <a:ln>
            <a:noFill/>
          </a:ln>
          <a:effectLst>
            <a:outerShdw blurRad="25717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2" name="Google Shape;6342;p332"/>
          <p:cNvSpPr txBox="1">
            <a:spLocks noGrp="1"/>
          </p:cNvSpPr>
          <p:nvPr>
            <p:ph type="title"/>
          </p:nvPr>
        </p:nvSpPr>
        <p:spPr>
          <a:xfrm>
            <a:off x="446700" y="385525"/>
            <a:ext cx="4134000" cy="534000"/>
          </a:xfrm>
          <a:prstGeom prst="rect">
            <a:avLst/>
          </a:prstGeom>
        </p:spPr>
        <p:txBody>
          <a:bodyPr spcFirstLastPara="1" wrap="square" lIns="27430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Troubleshooting </a:t>
            </a:r>
            <a:endParaRPr/>
          </a:p>
        </p:txBody>
      </p:sp>
      <p:sp>
        <p:nvSpPr>
          <p:cNvPr id="6343" name="Google Shape;6343;p33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9" name="Google Shape;6529;p345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0" name="Google Shape;6530;p345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1" name="Google Shape;6531;p345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2" name="Google Shape;6532;p345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3" name="Google Shape;6533;p3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34" name="Google Shape;6534;p3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535" name="Google Shape;6535;p345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6" name="Google Shape;6536;p345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537" name="Google Shape;6537;p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8" name="Google Shape;6538;p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9" name="Google Shape;6539;p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0" name="Google Shape;6540;p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1" name="Google Shape;6541;p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2" name="Google Shape;6542;p3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3" name="Google Shape;6543;p345"/>
          <p:cNvCxnSpPr>
            <a:stCxn id="6537" idx="3"/>
            <a:endCxn id="6542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44" name="Google Shape;6544;p345"/>
          <p:cNvCxnSpPr>
            <a:stCxn id="6539" idx="3"/>
            <a:endCxn id="6542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545" name="Google Shape;6545;p345"/>
          <p:cNvSpPr txBox="1"/>
          <p:nvPr/>
        </p:nvSpPr>
        <p:spPr>
          <a:xfrm>
            <a:off x="3952775" y="3930125"/>
            <a:ext cx="39402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subject to a variety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social engineering tactics.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46" name="Google Shape;6546;p345"/>
          <p:cNvCxnSpPr>
            <a:stCxn id="6542" idx="3"/>
            <a:endCxn id="6541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47" name="Google Shape;6547;p345"/>
          <p:cNvCxnSpPr>
            <a:stCxn id="6541" idx="3"/>
            <a:endCxn id="6548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49" name="Google Shape;6549;p345"/>
          <p:cNvCxnSpPr>
            <a:stCxn id="6538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50" name="Google Shape;6550;p345"/>
          <p:cNvCxnSpPr>
            <a:stCxn id="6540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551" name="Google Shape;6551;p345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552" name="Google Shape;6552;p345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553" name="Google Shape;6553;p345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554" name="Google Shape;6554;p345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555" name="Google Shape;6555;p345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6" name="Google Shape;6556;p345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7" name="Google Shape;6557;p345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8" name="Google Shape;6558;p345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" name="Google Shape;6563;p346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4" name="Google Shape;6564;p346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5" name="Google Shape;6565;p346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6" name="Google Shape;6566;p346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7" name="Google Shape;6567;p3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68" name="Google Shape;6568;p3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569" name="Google Shape;6569;p346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70" name="Google Shape;6570;p346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571" name="Google Shape;6571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2" name="Google Shape;6572;p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3" name="Google Shape;6573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4" name="Google Shape;6574;p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5" name="Google Shape;6575;p3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6" name="Google Shape;6576;p3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7" name="Google Shape;6577;p346"/>
          <p:cNvCxnSpPr>
            <a:stCxn id="6571" idx="3"/>
            <a:endCxn id="6576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78" name="Google Shape;6578;p346"/>
          <p:cNvCxnSpPr>
            <a:stCxn id="6573" idx="3"/>
            <a:endCxn id="6576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579" name="Google Shape;6579;p346"/>
          <p:cNvSpPr txBox="1"/>
          <p:nvPr/>
        </p:nvSpPr>
        <p:spPr>
          <a:xfrm>
            <a:off x="3889550" y="3930125"/>
            <a:ext cx="43410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to a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broad range of code-related attacks.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80" name="Google Shape;6580;p346"/>
          <p:cNvCxnSpPr>
            <a:stCxn id="6576" idx="3"/>
            <a:endCxn id="6575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81" name="Google Shape;6581;p346"/>
          <p:cNvCxnSpPr>
            <a:stCxn id="6575" idx="3"/>
            <a:endCxn id="6582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83" name="Google Shape;6583;p346"/>
          <p:cNvCxnSpPr>
            <a:stCxn id="6572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84" name="Google Shape;6584;p346"/>
          <p:cNvCxnSpPr>
            <a:stCxn id="6574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585" name="Google Shape;6585;p346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586" name="Google Shape;6586;p346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587" name="Google Shape;6587;p346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588" name="Google Shape;6588;p346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589" name="Google Shape;6589;p346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90" name="Google Shape;6590;p346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1" name="Google Shape;6591;p346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2" name="Google Shape;6592;p346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7" name="Google Shape;6597;p347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8" name="Google Shape;6598;p347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9" name="Google Shape;6599;p347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0" name="Google Shape;6600;p347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1" name="Google Shape;6601;p3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02" name="Google Shape;6602;p3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603" name="Google Shape;6603;p347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4" name="Google Shape;6604;p347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05" name="Google Shape;6605;p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6" name="Google Shape;6606;p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7" name="Google Shape;6607;p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8" name="Google Shape;6608;p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9" name="Google Shape;6609;p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0" name="Google Shape;6610;p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1" name="Google Shape;6611;p347"/>
          <p:cNvCxnSpPr>
            <a:stCxn id="6605" idx="3"/>
            <a:endCxn id="6610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2" name="Google Shape;6612;p347"/>
          <p:cNvCxnSpPr>
            <a:stCxn id="6607" idx="3"/>
            <a:endCxn id="6610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613" name="Google Shape;6613;p347"/>
          <p:cNvSpPr txBox="1"/>
          <p:nvPr/>
        </p:nvSpPr>
        <p:spPr>
          <a:xfrm>
            <a:off x="3830875" y="3930125"/>
            <a:ext cx="50388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to many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system exploits and attacks.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14" name="Google Shape;6614;p347"/>
          <p:cNvCxnSpPr>
            <a:stCxn id="6610" idx="3"/>
            <a:endCxn id="6609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15" name="Google Shape;6615;p347"/>
          <p:cNvCxnSpPr>
            <a:stCxn id="6609" idx="3"/>
            <a:endCxn id="6616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17" name="Google Shape;6617;p347"/>
          <p:cNvCxnSpPr>
            <a:stCxn id="6606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8" name="Google Shape;6618;p347"/>
          <p:cNvCxnSpPr>
            <a:stCxn id="6608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619" name="Google Shape;6619;p347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620" name="Google Shape;6620;p347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621" name="Google Shape;6621;p347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622" name="Google Shape;6622;p347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623" name="Google Shape;6623;p347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24" name="Google Shape;6624;p347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5" name="Google Shape;6625;p347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6" name="Google Shape;6626;p347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1" name="Google Shape;6631;p348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2" name="Google Shape;6632;p348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3" name="Google Shape;6633;p348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4" name="Google Shape;6634;p348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5" name="Google Shape;6635;p3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36" name="Google Shape;6636;p3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637" name="Google Shape;6637;p348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8" name="Google Shape;6638;p348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Center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39" name="Google Shape;6639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0" name="Google Shape;6640;p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1" name="Google Shape;6641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2" name="Google Shape;6642;p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3" name="Google Shape;6643;p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4" name="Google Shape;6644;p3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45" name="Google Shape;6645;p348"/>
          <p:cNvCxnSpPr>
            <a:stCxn id="6639" idx="3"/>
            <a:endCxn id="6644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46" name="Google Shape;6646;p348"/>
          <p:cNvCxnSpPr>
            <a:stCxn id="6641" idx="3"/>
            <a:endCxn id="6644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47" name="Google Shape;6647;p348"/>
          <p:cNvCxnSpPr>
            <a:stCxn id="6644" idx="3"/>
            <a:endCxn id="6643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48" name="Google Shape;6648;p348"/>
          <p:cNvCxnSpPr>
            <a:stCxn id="6643" idx="3"/>
            <a:endCxn id="6649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50" name="Google Shape;6650;p348"/>
          <p:cNvCxnSpPr>
            <a:stCxn id="6640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51" name="Google Shape;6651;p348"/>
          <p:cNvCxnSpPr>
            <a:stCxn id="6642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652" name="Google Shape;6652;p348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653" name="Google Shape;6653;p348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654" name="Google Shape;6654;p348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655" name="Google Shape;6655;p348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656" name="Google Shape;6656;p348"/>
          <p:cNvSpPr txBox="1"/>
          <p:nvPr/>
        </p:nvSpPr>
        <p:spPr>
          <a:xfrm>
            <a:off x="3830875" y="3930125"/>
            <a:ext cx="44544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centers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physical and cloud attacks.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7" name="Google Shape;6657;p348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58" name="Google Shape;6658;p348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9" name="Google Shape;6659;p348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0" name="Google Shape;6660;p348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5" name="Google Shape;6665;p349"/>
          <p:cNvSpPr txBox="1">
            <a:spLocks noGrp="1"/>
          </p:cNvSpPr>
          <p:nvPr>
            <p:ph type="title"/>
          </p:nvPr>
        </p:nvSpPr>
        <p:spPr>
          <a:xfrm>
            <a:off x="274325" y="1907700"/>
            <a:ext cx="85953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#2: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Attack Strategy</a:t>
            </a:r>
            <a:endParaRPr/>
          </a:p>
        </p:txBody>
      </p:sp>
      <p:sp>
        <p:nvSpPr>
          <p:cNvPr id="6666" name="Google Shape;6666;p34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1" name="Google Shape;6671;p350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2" name="Google Shape;6672;p350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3" name="Google Shape;6673;p350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4" name="Google Shape;6674;p350"/>
          <p:cNvSpPr txBox="1"/>
          <p:nvPr/>
        </p:nvSpPr>
        <p:spPr>
          <a:xfrm>
            <a:off x="3053500" y="825325"/>
            <a:ext cx="53325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First up: User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5" name="Google Shape;6675;p3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76" name="Google Shape;6676;p3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677" name="Google Shape;6677;p350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78" name="Google Shape;6678;p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9" name="Google Shape;6679;p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0" name="Google Shape;6680;p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1" name="Google Shape;6681;p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2" name="Google Shape;6682;p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3" name="Google Shape;6683;p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4" name="Google Shape;6684;p350"/>
          <p:cNvCxnSpPr>
            <a:stCxn id="6678" idx="3"/>
            <a:endCxn id="6683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85" name="Google Shape;6685;p350"/>
          <p:cNvCxnSpPr>
            <a:stCxn id="6680" idx="3"/>
            <a:endCxn id="6683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686" name="Google Shape;6686;p350"/>
          <p:cNvSpPr txBox="1"/>
          <p:nvPr/>
        </p:nvSpPr>
        <p:spPr>
          <a:xfrm>
            <a:off x="3952775" y="3930125"/>
            <a:ext cx="39402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87" name="Google Shape;6687;p350"/>
          <p:cNvCxnSpPr>
            <a:stCxn id="6683" idx="3"/>
            <a:endCxn id="6682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88" name="Google Shape;6688;p350"/>
          <p:cNvCxnSpPr>
            <a:stCxn id="6682" idx="3"/>
            <a:endCxn id="6689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90" name="Google Shape;6690;p350"/>
          <p:cNvCxnSpPr>
            <a:stCxn id="6679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91" name="Google Shape;6691;p350"/>
          <p:cNvCxnSpPr>
            <a:stCxn id="6681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692" name="Google Shape;6692;p350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693" name="Google Shape;6693;p350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694" name="Google Shape;6694;p350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695" name="Google Shape;6695;p350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696" name="Google Shape;6696;p350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7" name="Google Shape;6697;p350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8" name="Google Shape;6698;p350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9" name="Google Shape;6699;p350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4" name="Google Shape;6704;p351"/>
          <p:cNvSpPr txBox="1"/>
          <p:nvPr/>
        </p:nvSpPr>
        <p:spPr>
          <a:xfrm>
            <a:off x="400825" y="723200"/>
            <a:ext cx="68859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#1: Social Engineering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ask users for their credentials by pretending to be an administrator.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5" name="Google Shape;6705;p3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06" name="Google Shape;6706;p3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707" name="Google Shape;6707;p351"/>
          <p:cNvSpPr txBox="1"/>
          <p:nvPr/>
        </p:nvSpPr>
        <p:spPr>
          <a:xfrm>
            <a:off x="6565275" y="2412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08" name="Google Shape;6708;p351"/>
          <p:cNvSpPr txBox="1"/>
          <p:nvPr/>
        </p:nvSpPr>
        <p:spPr>
          <a:xfrm>
            <a:off x="3344725" y="2119025"/>
            <a:ext cx="2013300" cy="24582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09" name="Google Shape;6709;p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338" y="239547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0" name="Google Shape;6710;p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043" y="3606075"/>
            <a:ext cx="948664" cy="778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1" name="Google Shape;6711;p351"/>
          <p:cNvCxnSpPr>
            <a:endCxn id="6709" idx="1"/>
          </p:cNvCxnSpPr>
          <p:nvPr/>
        </p:nvCxnSpPr>
        <p:spPr>
          <a:xfrm>
            <a:off x="2010638" y="2734011"/>
            <a:ext cx="17427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712" name="Google Shape;6712;p351"/>
          <p:cNvCxnSpPr>
            <a:stCxn id="6709" idx="3"/>
          </p:cNvCxnSpPr>
          <p:nvPr/>
        </p:nvCxnSpPr>
        <p:spPr>
          <a:xfrm>
            <a:off x="4825712" y="2734011"/>
            <a:ext cx="1683900" cy="624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713" name="Google Shape;6713;p351"/>
          <p:cNvCxnSpPr>
            <a:stCxn id="6710" idx="3"/>
          </p:cNvCxnSpPr>
          <p:nvPr/>
        </p:nvCxnSpPr>
        <p:spPr>
          <a:xfrm rot="10800000" flipH="1">
            <a:off x="4825707" y="3358179"/>
            <a:ext cx="1683900" cy="63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714" name="Google Shape;6714;p351"/>
          <p:cNvSpPr/>
          <p:nvPr/>
        </p:nvSpPr>
        <p:spPr>
          <a:xfrm>
            <a:off x="6797900" y="34238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5" name="Google Shape;6715;p351"/>
          <p:cNvSpPr/>
          <p:nvPr/>
        </p:nvSpPr>
        <p:spPr>
          <a:xfrm>
            <a:off x="6797900" y="31246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6" name="Google Shape;6716;p351"/>
          <p:cNvSpPr/>
          <p:nvPr/>
        </p:nvSpPr>
        <p:spPr>
          <a:xfrm>
            <a:off x="6797900" y="28311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7" name="Google Shape;6717;p351"/>
          <p:cNvSpPr/>
          <p:nvPr/>
        </p:nvSpPr>
        <p:spPr>
          <a:xfrm>
            <a:off x="448350" y="1862657"/>
            <a:ext cx="1742700" cy="17427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18" name="Google Shape;6718;p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614" y="2171364"/>
            <a:ext cx="956170" cy="923780"/>
          </a:xfrm>
          <a:prstGeom prst="rect">
            <a:avLst/>
          </a:prstGeom>
          <a:noFill/>
          <a:ln>
            <a:noFill/>
          </a:ln>
        </p:spPr>
      </p:pic>
      <p:sp>
        <p:nvSpPr>
          <p:cNvPr id="6719" name="Google Shape;6719;p351"/>
          <p:cNvSpPr txBox="1"/>
          <p:nvPr/>
        </p:nvSpPr>
        <p:spPr>
          <a:xfrm>
            <a:off x="696903" y="3089240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Fake admin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4" name="Google Shape;6724;p3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25" name="Google Shape;6725;p3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726" name="Google Shape;6726;p352"/>
          <p:cNvSpPr txBox="1"/>
          <p:nvPr/>
        </p:nvSpPr>
        <p:spPr>
          <a:xfrm>
            <a:off x="3272100" y="2042825"/>
            <a:ext cx="1617600" cy="2458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27" name="Google Shape;6727;p352"/>
          <p:cNvSpPr txBox="1"/>
          <p:nvPr/>
        </p:nvSpPr>
        <p:spPr>
          <a:xfrm>
            <a:off x="534325" y="2042825"/>
            <a:ext cx="2013300" cy="24582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28" name="Google Shape;6728;p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800" y="2201825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6729" name="Google Shape;6729;p352"/>
          <p:cNvSpPr/>
          <p:nvPr/>
        </p:nvSpPr>
        <p:spPr>
          <a:xfrm>
            <a:off x="3612500" y="2198450"/>
            <a:ext cx="955200" cy="88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0" name="Google Shape;6730;p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375" y="2273000"/>
            <a:ext cx="1260200" cy="73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1" name="Google Shape;6731;p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072" y="3300128"/>
            <a:ext cx="1114821" cy="845547"/>
          </a:xfrm>
          <a:prstGeom prst="rect">
            <a:avLst/>
          </a:prstGeom>
          <a:noFill/>
          <a:ln>
            <a:noFill/>
          </a:ln>
        </p:spPr>
      </p:pic>
      <p:sp>
        <p:nvSpPr>
          <p:cNvPr id="6732" name="Google Shape;6732;p352"/>
          <p:cNvSpPr/>
          <p:nvPr/>
        </p:nvSpPr>
        <p:spPr>
          <a:xfrm>
            <a:off x="3738126" y="24334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FF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33" name="Google Shape;6733;p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75" y="3284450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6734" name="Google Shape;6734;p352"/>
          <p:cNvSpPr/>
          <p:nvPr/>
        </p:nvSpPr>
        <p:spPr>
          <a:xfrm>
            <a:off x="3738126" y="35374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735" name="Google Shape;6735;p352"/>
          <p:cNvCxnSpPr>
            <a:endCxn id="6728" idx="3"/>
          </p:cNvCxnSpPr>
          <p:nvPr/>
        </p:nvCxnSpPr>
        <p:spPr>
          <a:xfrm rot="10800000">
            <a:off x="4563451" y="2640276"/>
            <a:ext cx="17628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736" name="Google Shape;6736;p352"/>
          <p:cNvCxnSpPr>
            <a:stCxn id="6730" idx="3"/>
            <a:endCxn id="6728" idx="1"/>
          </p:cNvCxnSpPr>
          <p:nvPr/>
        </p:nvCxnSpPr>
        <p:spPr>
          <a:xfrm rot="10800000" flipH="1">
            <a:off x="2093575" y="2640341"/>
            <a:ext cx="15213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737" name="Google Shape;6737;p352"/>
          <p:cNvCxnSpPr>
            <a:stCxn id="6731" idx="3"/>
            <a:endCxn id="6733" idx="1"/>
          </p:cNvCxnSpPr>
          <p:nvPr/>
        </p:nvCxnSpPr>
        <p:spPr>
          <a:xfrm>
            <a:off x="2020893" y="3722901"/>
            <a:ext cx="1593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738" name="Google Shape;6738;p352"/>
          <p:cNvSpPr/>
          <p:nvPr/>
        </p:nvSpPr>
        <p:spPr>
          <a:xfrm>
            <a:off x="6223500" y="1938882"/>
            <a:ext cx="1742700" cy="17427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9" name="Google Shape;6739;p3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16752" y="2348326"/>
            <a:ext cx="956175" cy="923780"/>
          </a:xfrm>
          <a:prstGeom prst="rect">
            <a:avLst/>
          </a:prstGeom>
          <a:noFill/>
          <a:ln>
            <a:noFill/>
          </a:ln>
        </p:spPr>
      </p:pic>
      <p:sp>
        <p:nvSpPr>
          <p:cNvPr id="6740" name="Google Shape;6740;p352"/>
          <p:cNvSpPr txBox="1"/>
          <p:nvPr/>
        </p:nvSpPr>
        <p:spPr>
          <a:xfrm>
            <a:off x="4895703" y="2266527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Fake login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1" name="Google Shape;6741;p352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#2: Phishing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attempt a phishing attack, where users are redirected to fake login pages that capture user credentials.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6" name="Google Shape;6746;p353"/>
          <p:cNvSpPr txBox="1"/>
          <p:nvPr/>
        </p:nvSpPr>
        <p:spPr>
          <a:xfrm>
            <a:off x="5657550" y="3017300"/>
            <a:ext cx="1594200" cy="16215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7" name="Google Shape;6747;p353"/>
          <p:cNvSpPr txBox="1"/>
          <p:nvPr/>
        </p:nvSpPr>
        <p:spPr>
          <a:xfrm>
            <a:off x="3639850" y="3271675"/>
            <a:ext cx="1711800" cy="12195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8" name="Google Shape;6748;p353"/>
          <p:cNvSpPr txBox="1"/>
          <p:nvPr/>
        </p:nvSpPr>
        <p:spPr>
          <a:xfrm>
            <a:off x="2023675" y="3017300"/>
            <a:ext cx="1145400" cy="16215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9" name="Google Shape;6749;p3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50" name="Google Shape;6750;p3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751" name="Google Shape;6751;p353"/>
          <p:cNvSpPr txBox="1"/>
          <p:nvPr/>
        </p:nvSpPr>
        <p:spPr>
          <a:xfrm>
            <a:off x="400825" y="723200"/>
            <a:ext cx="67524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#3: Credential Reuse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find users’ login and password information on other websites.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52" name="Google Shape;6752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340" y="3261597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6753" name="Google Shape;6753;p353"/>
          <p:cNvSpPr/>
          <p:nvPr/>
        </p:nvSpPr>
        <p:spPr>
          <a:xfrm>
            <a:off x="2259713" y="3259475"/>
            <a:ext cx="675900" cy="556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54" name="Google Shape;6754;p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988" y="3499663"/>
            <a:ext cx="1260200" cy="735282"/>
          </a:xfrm>
          <a:prstGeom prst="rect">
            <a:avLst/>
          </a:prstGeom>
          <a:noFill/>
          <a:ln>
            <a:noFill/>
          </a:ln>
        </p:spPr>
      </p:pic>
      <p:sp>
        <p:nvSpPr>
          <p:cNvPr id="6755" name="Google Shape;6755;p353"/>
          <p:cNvSpPr/>
          <p:nvPr/>
        </p:nvSpPr>
        <p:spPr>
          <a:xfrm>
            <a:off x="2348620" y="3407284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E69138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E6913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56" name="Google Shape;6756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90" y="3939772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6757" name="Google Shape;6757;p353"/>
          <p:cNvSpPr/>
          <p:nvPr/>
        </p:nvSpPr>
        <p:spPr>
          <a:xfrm>
            <a:off x="2259063" y="3937650"/>
            <a:ext cx="675900" cy="5562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8" name="Google Shape;6758;p353"/>
          <p:cNvSpPr/>
          <p:nvPr/>
        </p:nvSpPr>
        <p:spPr>
          <a:xfrm>
            <a:off x="2347970" y="4085459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59" name="Google Shape;6759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35" y="3453597"/>
            <a:ext cx="1092010" cy="827407"/>
          </a:xfrm>
          <a:prstGeom prst="rect">
            <a:avLst/>
          </a:prstGeom>
          <a:noFill/>
          <a:ln>
            <a:noFill/>
          </a:ln>
        </p:spPr>
      </p:pic>
      <p:sp>
        <p:nvSpPr>
          <p:cNvPr id="6760" name="Google Shape;6760;p353"/>
          <p:cNvSpPr/>
          <p:nvPr/>
        </p:nvSpPr>
        <p:spPr>
          <a:xfrm>
            <a:off x="5909488" y="3450413"/>
            <a:ext cx="1099200" cy="8346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1" name="Google Shape;6761;p353"/>
          <p:cNvSpPr/>
          <p:nvPr/>
        </p:nvSpPr>
        <p:spPr>
          <a:xfrm>
            <a:off x="6054098" y="3672192"/>
            <a:ext cx="8079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762" name="Google Shape;6762;p353"/>
          <p:cNvCxnSpPr>
            <a:stCxn id="6754" idx="1"/>
            <a:endCxn id="6753" idx="3"/>
          </p:cNvCxnSpPr>
          <p:nvPr/>
        </p:nvCxnSpPr>
        <p:spPr>
          <a:xfrm rot="10800000">
            <a:off x="2935688" y="3537604"/>
            <a:ext cx="927300" cy="3297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3" name="Google Shape;6763;p353"/>
          <p:cNvCxnSpPr>
            <a:stCxn id="6754" idx="1"/>
            <a:endCxn id="6757" idx="3"/>
          </p:cNvCxnSpPr>
          <p:nvPr/>
        </p:nvCxnSpPr>
        <p:spPr>
          <a:xfrm flipH="1">
            <a:off x="2935088" y="3867304"/>
            <a:ext cx="927900" cy="3483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4" name="Google Shape;6764;p353"/>
          <p:cNvCxnSpPr>
            <a:stCxn id="6754" idx="3"/>
            <a:endCxn id="6760" idx="1"/>
          </p:cNvCxnSpPr>
          <p:nvPr/>
        </p:nvCxnSpPr>
        <p:spPr>
          <a:xfrm>
            <a:off x="5123188" y="3867304"/>
            <a:ext cx="7863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5" name="Google Shape;6765;p353"/>
          <p:cNvCxnSpPr>
            <a:stCxn id="6766" idx="3"/>
            <a:endCxn id="6760" idx="0"/>
          </p:cNvCxnSpPr>
          <p:nvPr/>
        </p:nvCxnSpPr>
        <p:spPr>
          <a:xfrm>
            <a:off x="4950988" y="2398313"/>
            <a:ext cx="1508100" cy="10521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7" name="Google Shape;6767;p353"/>
          <p:cNvSpPr/>
          <p:nvPr/>
        </p:nvSpPr>
        <p:spPr>
          <a:xfrm>
            <a:off x="3941850" y="1757002"/>
            <a:ext cx="1260300" cy="12603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68" name="Google Shape;6768;p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226222" y="2053083"/>
            <a:ext cx="691440" cy="668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69" name="Google Shape;6769;p353"/>
          <p:cNvCxnSpPr>
            <a:stCxn id="6753" idx="0"/>
            <a:endCxn id="6766" idx="1"/>
          </p:cNvCxnSpPr>
          <p:nvPr/>
        </p:nvCxnSpPr>
        <p:spPr>
          <a:xfrm rot="-5400000">
            <a:off x="2887463" y="2108375"/>
            <a:ext cx="861300" cy="14409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70" name="Google Shape;6770;p353"/>
          <p:cNvSpPr txBox="1"/>
          <p:nvPr/>
        </p:nvSpPr>
        <p:spPr>
          <a:xfrm>
            <a:off x="778075" y="3486721"/>
            <a:ext cx="12456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Recycled password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5" name="Google Shape;6775;p354"/>
          <p:cNvCxnSpPr/>
          <p:nvPr/>
        </p:nvCxnSpPr>
        <p:spPr>
          <a:xfrm>
            <a:off x="5432575" y="3110150"/>
            <a:ext cx="1277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76" name="Google Shape;6776;p354"/>
          <p:cNvSpPr txBox="1"/>
          <p:nvPr/>
        </p:nvSpPr>
        <p:spPr>
          <a:xfrm>
            <a:off x="400825" y="723200"/>
            <a:ext cx="71880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#4: Malware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deploy malware such as spyware or keyloggers to capture daily user activity.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7" name="Google Shape;6777;p3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78" name="Google Shape;6778;p3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779" name="Google Shape;6779;p354"/>
          <p:cNvSpPr txBox="1"/>
          <p:nvPr/>
        </p:nvSpPr>
        <p:spPr>
          <a:xfrm>
            <a:off x="3940450" y="2495175"/>
            <a:ext cx="1623000" cy="11100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80" name="Google Shape;6780;p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00" y="2711637"/>
            <a:ext cx="1072374" cy="677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1" name="Google Shape;6781;p354"/>
          <p:cNvCxnSpPr/>
          <p:nvPr/>
        </p:nvCxnSpPr>
        <p:spPr>
          <a:xfrm>
            <a:off x="1989888" y="3110150"/>
            <a:ext cx="20298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782" name="Google Shape;6782;p354"/>
          <p:cNvSpPr/>
          <p:nvPr/>
        </p:nvSpPr>
        <p:spPr>
          <a:xfrm>
            <a:off x="477388" y="2391226"/>
            <a:ext cx="1465200" cy="14652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83" name="Google Shape;6783;p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16" y="2735472"/>
            <a:ext cx="803942" cy="776707"/>
          </a:xfrm>
          <a:prstGeom prst="rect">
            <a:avLst/>
          </a:prstGeom>
          <a:noFill/>
          <a:ln>
            <a:noFill/>
          </a:ln>
        </p:spPr>
      </p:pic>
      <p:sp>
        <p:nvSpPr>
          <p:cNvPr id="6784" name="Google Shape;6784;p354"/>
          <p:cNvSpPr/>
          <p:nvPr/>
        </p:nvSpPr>
        <p:spPr>
          <a:xfrm>
            <a:off x="2456261" y="2791563"/>
            <a:ext cx="639900" cy="637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85" name="Google Shape;6785;p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672" y="2899288"/>
            <a:ext cx="427051" cy="4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6" name="Google Shape;6786;p354"/>
          <p:cNvSpPr txBox="1"/>
          <p:nvPr/>
        </p:nvSpPr>
        <p:spPr>
          <a:xfrm>
            <a:off x="6754000" y="2377550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87" name="Google Shape;6787;p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7238" y="26331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788" name="Google Shape;6788;p354"/>
          <p:cNvSpPr/>
          <p:nvPr/>
        </p:nvSpPr>
        <p:spPr>
          <a:xfrm>
            <a:off x="7074125" y="28810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89" name="Google Shape;6789;p354"/>
          <p:cNvSpPr txBox="1"/>
          <p:nvPr/>
        </p:nvSpPr>
        <p:spPr>
          <a:xfrm>
            <a:off x="2153403" y="3448702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Malware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FF4"/>
        </a:solidFill>
        <a:effectLst/>
      </p:bgPr>
    </p:bg>
    <p:spTree>
      <p:nvGrpSpPr>
        <p:cNvPr id="1" name="Shape 6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" name="Google Shape;6348;p3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Note on Troubleshooting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9" name="Google Shape;6349;p3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345100" cy="927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Whether you are a penetration tester, system administrator, SOC analyst, </a:t>
            </a:r>
            <a:br>
              <a:rPr lang="en"/>
            </a:br>
            <a:r>
              <a:rPr lang="en"/>
              <a:t>network admin, or IT help desk, </a:t>
            </a:r>
            <a:br>
              <a:rPr lang="en"/>
            </a:br>
            <a:r>
              <a:rPr lang="en"/>
              <a:t>you will most likely have to troubleshoot </a:t>
            </a:r>
            <a:br>
              <a:rPr lang="en"/>
            </a:br>
            <a:r>
              <a:rPr lang="en"/>
              <a:t>technology on a regular basis.</a:t>
            </a:r>
            <a:endParaRPr/>
          </a:p>
        </p:txBody>
      </p:sp>
      <p:sp>
        <p:nvSpPr>
          <p:cNvPr id="6350" name="Google Shape;6350;p333"/>
          <p:cNvSpPr txBox="1">
            <a:spLocks noGrp="1"/>
          </p:cNvSpPr>
          <p:nvPr>
            <p:ph type="body" idx="3"/>
          </p:nvPr>
        </p:nvSpPr>
        <p:spPr>
          <a:xfrm>
            <a:off x="175" y="2441200"/>
            <a:ext cx="4609200" cy="24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Troubleshooting will be a common theme throughout this course, and we'll be doing it alongside various activities, such as tinkering </a:t>
            </a:r>
            <a:br>
              <a:rPr lang="en"/>
            </a:br>
            <a:r>
              <a:rPr lang="en"/>
              <a:t>with scripts, configuring Azure Lab setups, </a:t>
            </a:r>
            <a:br>
              <a:rPr lang="en"/>
            </a:br>
            <a:r>
              <a:rPr lang="en"/>
              <a:t>and navigating access controls.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 as troubleshooting is necessary in the professional environment, it will be necessary in this learning environment.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cxnSp>
        <p:nvCxnSpPr>
          <p:cNvPr id="6351" name="Google Shape;6351;p3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52" name="Google Shape;6352;p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050" y="313113"/>
            <a:ext cx="4070925" cy="45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3" name="Google Shape;6353;p33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4</a:t>
            </a:fld>
            <a:endParaRPr sz="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4" name="Google Shape;6794;p355"/>
          <p:cNvSpPr txBox="1"/>
          <p:nvPr/>
        </p:nvSpPr>
        <p:spPr>
          <a:xfrm>
            <a:off x="400825" y="723200"/>
            <a:ext cx="69420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#5: Man in the Middle Attack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create a man in the middle attack by providing a free WiFi hotspot to capture user credentials.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5" name="Google Shape;6795;p3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96" name="Google Shape;6796;p3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797" name="Google Shape;6797;p355"/>
          <p:cNvSpPr txBox="1"/>
          <p:nvPr/>
        </p:nvSpPr>
        <p:spPr>
          <a:xfrm>
            <a:off x="530400" y="2190375"/>
            <a:ext cx="1623000" cy="11100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98" name="Google Shape;6798;p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" y="2406837"/>
            <a:ext cx="1072374" cy="677073"/>
          </a:xfrm>
          <a:prstGeom prst="rect">
            <a:avLst/>
          </a:prstGeom>
          <a:noFill/>
          <a:ln>
            <a:noFill/>
          </a:ln>
        </p:spPr>
      </p:pic>
      <p:sp>
        <p:nvSpPr>
          <p:cNvPr id="6799" name="Google Shape;6799;p355"/>
          <p:cNvSpPr/>
          <p:nvPr/>
        </p:nvSpPr>
        <p:spPr>
          <a:xfrm>
            <a:off x="3554575" y="3376575"/>
            <a:ext cx="1155000" cy="11550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0" name="Google Shape;6800;p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238" y="3647963"/>
            <a:ext cx="633793" cy="612322"/>
          </a:xfrm>
          <a:prstGeom prst="rect">
            <a:avLst/>
          </a:prstGeom>
          <a:noFill/>
          <a:ln>
            <a:noFill/>
          </a:ln>
        </p:spPr>
      </p:pic>
      <p:sp>
        <p:nvSpPr>
          <p:cNvPr id="6801" name="Google Shape;6801;p355"/>
          <p:cNvSpPr txBox="1"/>
          <p:nvPr/>
        </p:nvSpPr>
        <p:spPr>
          <a:xfrm>
            <a:off x="6677800" y="2072750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02" name="Google Shape;6802;p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038" y="23283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03" name="Google Shape;6803;p355"/>
          <p:cNvSpPr/>
          <p:nvPr/>
        </p:nvSpPr>
        <p:spPr>
          <a:xfrm>
            <a:off x="6997925" y="25762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4" name="Google Shape;6804;p355"/>
          <p:cNvSpPr txBox="1"/>
          <p:nvPr/>
        </p:nvSpPr>
        <p:spPr>
          <a:xfrm>
            <a:off x="3509278" y="2983977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Shady WiFi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6805" name="Google Shape;6805;p355"/>
          <p:cNvCxnSpPr/>
          <p:nvPr/>
        </p:nvCxnSpPr>
        <p:spPr>
          <a:xfrm>
            <a:off x="2290817" y="2674084"/>
            <a:ext cx="132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806" name="Google Shape;6806;p355"/>
          <p:cNvCxnSpPr/>
          <p:nvPr/>
        </p:nvCxnSpPr>
        <p:spPr>
          <a:xfrm>
            <a:off x="4660575" y="2674075"/>
            <a:ext cx="1890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807" name="Google Shape;6807;p355"/>
          <p:cNvGrpSpPr/>
          <p:nvPr/>
        </p:nvGrpSpPr>
        <p:grpSpPr>
          <a:xfrm>
            <a:off x="3677488" y="2165400"/>
            <a:ext cx="909313" cy="845100"/>
            <a:chOff x="3677488" y="2470200"/>
            <a:chExt cx="909313" cy="845100"/>
          </a:xfrm>
        </p:grpSpPr>
        <p:sp>
          <p:nvSpPr>
            <p:cNvPr id="6808" name="Google Shape;6808;p355"/>
            <p:cNvSpPr/>
            <p:nvPr/>
          </p:nvSpPr>
          <p:spPr>
            <a:xfrm>
              <a:off x="3677488" y="2470200"/>
              <a:ext cx="909300" cy="845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dist="9525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355"/>
            <p:cNvSpPr/>
            <p:nvPr/>
          </p:nvSpPr>
          <p:spPr>
            <a:xfrm>
              <a:off x="3939925" y="2884925"/>
              <a:ext cx="384300" cy="3843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355"/>
            <p:cNvSpPr/>
            <p:nvPr/>
          </p:nvSpPr>
          <p:spPr>
            <a:xfrm>
              <a:off x="3994880" y="2939880"/>
              <a:ext cx="274500" cy="2745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355"/>
            <p:cNvSpPr/>
            <p:nvPr/>
          </p:nvSpPr>
          <p:spPr>
            <a:xfrm>
              <a:off x="4049423" y="2994423"/>
              <a:ext cx="165300" cy="1653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355"/>
            <p:cNvSpPr txBox="1"/>
            <p:nvPr/>
          </p:nvSpPr>
          <p:spPr>
            <a:xfrm>
              <a:off x="3677500" y="2495175"/>
              <a:ext cx="9093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C78D8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WiFi</a:t>
              </a:r>
              <a:endParaRPr sz="1800">
                <a:solidFill>
                  <a:srgbClr val="3C78D8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  <p:sp>
          <p:nvSpPr>
            <p:cNvPr id="6813" name="Google Shape;6813;p355"/>
            <p:cNvSpPr/>
            <p:nvPr/>
          </p:nvSpPr>
          <p:spPr>
            <a:xfrm rot="1801784">
              <a:off x="3826037" y="2995387"/>
              <a:ext cx="261965" cy="26196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355"/>
            <p:cNvSpPr/>
            <p:nvPr/>
          </p:nvSpPr>
          <p:spPr>
            <a:xfrm rot="3601627">
              <a:off x="4177107" y="2995444"/>
              <a:ext cx="261815" cy="2618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355"/>
            <p:cNvSpPr/>
            <p:nvPr/>
          </p:nvSpPr>
          <p:spPr>
            <a:xfrm>
              <a:off x="4001200" y="3075576"/>
              <a:ext cx="261900" cy="229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355"/>
            <p:cNvSpPr/>
            <p:nvPr/>
          </p:nvSpPr>
          <p:spPr>
            <a:xfrm>
              <a:off x="4104970" y="3049970"/>
              <a:ext cx="54300" cy="543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1" name="Google Shape;6821;p356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#6: Sniff Packet 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sniff packet traffic across insecure wireless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networks such as a cafe or restaurant.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2" name="Google Shape;6822;p3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23" name="Google Shape;6823;p3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824" name="Google Shape;6824;p356"/>
          <p:cNvSpPr txBox="1"/>
          <p:nvPr/>
        </p:nvSpPr>
        <p:spPr>
          <a:xfrm>
            <a:off x="530400" y="3577325"/>
            <a:ext cx="1623000" cy="11100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25" name="Google Shape;6825;p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" y="3793787"/>
            <a:ext cx="1072374" cy="677073"/>
          </a:xfrm>
          <a:prstGeom prst="rect">
            <a:avLst/>
          </a:prstGeom>
          <a:noFill/>
          <a:ln>
            <a:noFill/>
          </a:ln>
        </p:spPr>
      </p:pic>
      <p:sp>
        <p:nvSpPr>
          <p:cNvPr id="6826" name="Google Shape;6826;p356"/>
          <p:cNvSpPr/>
          <p:nvPr/>
        </p:nvSpPr>
        <p:spPr>
          <a:xfrm>
            <a:off x="534225" y="18476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27" name="Google Shape;6827;p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31" y="22196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6828" name="Google Shape;6828;p356"/>
          <p:cNvSpPr txBox="1"/>
          <p:nvPr/>
        </p:nvSpPr>
        <p:spPr>
          <a:xfrm>
            <a:off x="6677800" y="3444350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29" name="Google Shape;6829;p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038" y="36999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30" name="Google Shape;6830;p356"/>
          <p:cNvSpPr/>
          <p:nvPr/>
        </p:nvSpPr>
        <p:spPr>
          <a:xfrm>
            <a:off x="6997925" y="39478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31" name="Google Shape;6831;p356"/>
          <p:cNvSpPr txBox="1"/>
          <p:nvPr/>
        </p:nvSpPr>
        <p:spPr>
          <a:xfrm>
            <a:off x="703040" y="2988302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Packet Sniff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6832" name="Google Shape;6832;p356"/>
          <p:cNvCxnSpPr/>
          <p:nvPr/>
        </p:nvCxnSpPr>
        <p:spPr>
          <a:xfrm>
            <a:off x="2290817" y="4045684"/>
            <a:ext cx="132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833" name="Google Shape;6833;p356"/>
          <p:cNvCxnSpPr/>
          <p:nvPr/>
        </p:nvCxnSpPr>
        <p:spPr>
          <a:xfrm>
            <a:off x="4660575" y="4045675"/>
            <a:ext cx="1890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834" name="Google Shape;6834;p356"/>
          <p:cNvGrpSpPr/>
          <p:nvPr/>
        </p:nvGrpSpPr>
        <p:grpSpPr>
          <a:xfrm>
            <a:off x="3677488" y="3537000"/>
            <a:ext cx="909313" cy="845100"/>
            <a:chOff x="3677488" y="2470200"/>
            <a:chExt cx="909313" cy="845100"/>
          </a:xfrm>
        </p:grpSpPr>
        <p:sp>
          <p:nvSpPr>
            <p:cNvPr id="6835" name="Google Shape;6835;p356"/>
            <p:cNvSpPr/>
            <p:nvPr/>
          </p:nvSpPr>
          <p:spPr>
            <a:xfrm>
              <a:off x="3677488" y="2470200"/>
              <a:ext cx="909300" cy="845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dist="9525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356"/>
            <p:cNvSpPr/>
            <p:nvPr/>
          </p:nvSpPr>
          <p:spPr>
            <a:xfrm>
              <a:off x="3939925" y="2884925"/>
              <a:ext cx="384300" cy="3843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356"/>
            <p:cNvSpPr/>
            <p:nvPr/>
          </p:nvSpPr>
          <p:spPr>
            <a:xfrm>
              <a:off x="3994880" y="2939880"/>
              <a:ext cx="274500" cy="2745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356"/>
            <p:cNvSpPr/>
            <p:nvPr/>
          </p:nvSpPr>
          <p:spPr>
            <a:xfrm>
              <a:off x="4049423" y="2994423"/>
              <a:ext cx="165300" cy="1653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356"/>
            <p:cNvSpPr txBox="1"/>
            <p:nvPr/>
          </p:nvSpPr>
          <p:spPr>
            <a:xfrm>
              <a:off x="3677500" y="2495175"/>
              <a:ext cx="9093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C78D8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WiFi</a:t>
              </a:r>
              <a:endParaRPr sz="1800">
                <a:solidFill>
                  <a:srgbClr val="3C78D8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  <p:sp>
          <p:nvSpPr>
            <p:cNvPr id="6840" name="Google Shape;6840;p356"/>
            <p:cNvSpPr/>
            <p:nvPr/>
          </p:nvSpPr>
          <p:spPr>
            <a:xfrm rot="1801784">
              <a:off x="3826037" y="2995387"/>
              <a:ext cx="261965" cy="26196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356"/>
            <p:cNvSpPr/>
            <p:nvPr/>
          </p:nvSpPr>
          <p:spPr>
            <a:xfrm rot="3601627">
              <a:off x="4177107" y="2995444"/>
              <a:ext cx="261815" cy="2618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356"/>
            <p:cNvSpPr/>
            <p:nvPr/>
          </p:nvSpPr>
          <p:spPr>
            <a:xfrm>
              <a:off x="4001200" y="3075576"/>
              <a:ext cx="261900" cy="229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356"/>
            <p:cNvSpPr/>
            <p:nvPr/>
          </p:nvSpPr>
          <p:spPr>
            <a:xfrm>
              <a:off x="4104970" y="3049970"/>
              <a:ext cx="54300" cy="543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44" name="Google Shape;6844;p356"/>
          <p:cNvCxnSpPr>
            <a:endCxn id="6839" idx="0"/>
          </p:cNvCxnSpPr>
          <p:nvPr/>
        </p:nvCxnSpPr>
        <p:spPr>
          <a:xfrm>
            <a:off x="2035150" y="2541075"/>
            <a:ext cx="2097000" cy="1020900"/>
          </a:xfrm>
          <a:prstGeom prst="bentConnector2">
            <a:avLst/>
          </a:prstGeom>
          <a:noFill/>
          <a:ln w="38100" cap="flat" cmpd="sng">
            <a:solidFill>
              <a:srgbClr val="CC0000"/>
            </a:solidFill>
            <a:prstDash val="lgDash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9" name="Google Shape;6849;p357"/>
          <p:cNvCxnSpPr/>
          <p:nvPr/>
        </p:nvCxnSpPr>
        <p:spPr>
          <a:xfrm>
            <a:off x="3901050" y="3123825"/>
            <a:ext cx="1277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50" name="Google Shape;6850;p357"/>
          <p:cNvSpPr txBox="1"/>
          <p:nvPr/>
        </p:nvSpPr>
        <p:spPr>
          <a:xfrm>
            <a:off x="400825" y="723200"/>
            <a:ext cx="73917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#7: Stolen Hardware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simply steal a computer</a:t>
            </a: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use the saved credentials to login.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1" name="Google Shape;6851;p3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52" name="Google Shape;6852;p3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853" name="Google Shape;6853;p357"/>
          <p:cNvSpPr txBox="1"/>
          <p:nvPr/>
        </p:nvSpPr>
        <p:spPr>
          <a:xfrm>
            <a:off x="2408925" y="2508850"/>
            <a:ext cx="1623000" cy="11100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54" name="Google Shape;6854;p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175" y="2725312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5" name="Google Shape;6855;p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527" y="2473538"/>
            <a:ext cx="1222010" cy="11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56" name="Google Shape;6856;p357"/>
          <p:cNvSpPr txBox="1"/>
          <p:nvPr/>
        </p:nvSpPr>
        <p:spPr>
          <a:xfrm>
            <a:off x="5222475" y="2391225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57" name="Google Shape;6857;p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713" y="26468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58" name="Google Shape;6858;p357"/>
          <p:cNvSpPr/>
          <p:nvPr/>
        </p:nvSpPr>
        <p:spPr>
          <a:xfrm>
            <a:off x="5542600" y="28947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59" name="Google Shape;6859;p357"/>
          <p:cNvSpPr txBox="1"/>
          <p:nvPr/>
        </p:nvSpPr>
        <p:spPr>
          <a:xfrm>
            <a:off x="2356304" y="3758075"/>
            <a:ext cx="172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Stolen laptop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4" name="Google Shape;6864;p358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5" name="Google Shape;6865;p358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6" name="Google Shape;6866;p358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7" name="Google Shape;6867;p358"/>
          <p:cNvSpPr txBox="1"/>
          <p:nvPr/>
        </p:nvSpPr>
        <p:spPr>
          <a:xfrm>
            <a:off x="2775600" y="854725"/>
            <a:ext cx="57540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Next: Web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8" name="Google Shape;6868;p3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69" name="Google Shape;6869;p3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870" name="Google Shape;6870;p358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71" name="Google Shape;6871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2" name="Google Shape;6872;p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3" name="Google Shape;6873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4" name="Google Shape;6874;p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5" name="Google Shape;6875;p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6" name="Google Shape;6876;p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7" name="Google Shape;6877;p358"/>
          <p:cNvCxnSpPr>
            <a:stCxn id="6871" idx="3"/>
            <a:endCxn id="6876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78" name="Google Shape;6878;p358"/>
          <p:cNvCxnSpPr>
            <a:stCxn id="6873" idx="3"/>
            <a:endCxn id="6876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879" name="Google Shape;6879;p358"/>
          <p:cNvCxnSpPr>
            <a:stCxn id="6876" idx="3"/>
            <a:endCxn id="6875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880" name="Google Shape;6880;p358"/>
          <p:cNvCxnSpPr>
            <a:stCxn id="6875" idx="3"/>
            <a:endCxn id="6881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882" name="Google Shape;6882;p358"/>
          <p:cNvCxnSpPr>
            <a:stCxn id="6872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83" name="Google Shape;6883;p358"/>
          <p:cNvCxnSpPr>
            <a:stCxn id="6874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884" name="Google Shape;6884;p358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885" name="Google Shape;6885;p358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886" name="Google Shape;6886;p358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887" name="Google Shape;6887;p358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888" name="Google Shape;6888;p358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89" name="Google Shape;6889;p358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0" name="Google Shape;6890;p358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1" name="Google Shape;6891;p358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  <a:effectLst/>
      </p:bgPr>
    </p:bg>
    <p:spTree>
      <p:nvGrpSpPr>
        <p:cNvPr id="1" name="Shape 6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6" name="Google Shape;6896;p3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897" name="Google Shape;6897;p359"/>
          <p:cNvCxnSpPr/>
          <p:nvPr/>
        </p:nvCxnSpPr>
        <p:spPr>
          <a:xfrm>
            <a:off x="1388175" y="2876850"/>
            <a:ext cx="5399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98" name="Google Shape;6898;p359"/>
          <p:cNvSpPr/>
          <p:nvPr/>
        </p:nvSpPr>
        <p:spPr>
          <a:xfrm>
            <a:off x="2742350" y="2447750"/>
            <a:ext cx="3369000" cy="903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Love123!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Username: bob@bbb.com Password: L@ve123</a:t>
            </a:r>
            <a:endParaRPr sz="1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99" name="Google Shape;6899;p3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900" name="Google Shape;6900;p359"/>
          <p:cNvSpPr txBox="1"/>
          <p:nvPr/>
        </p:nvSpPr>
        <p:spPr>
          <a:xfrm>
            <a:off x="400825" y="723200"/>
            <a:ext cx="73917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#8: Brute Force Attack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use a brute force attack</a:t>
            </a: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continuously attempt username and password combinations. 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1" name="Google Shape;6901;p359"/>
          <p:cNvSpPr/>
          <p:nvPr/>
        </p:nvSpPr>
        <p:spPr>
          <a:xfrm>
            <a:off x="534225" y="21524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2" name="Google Shape;6902;p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5244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6903" name="Google Shape;6903;p359"/>
          <p:cNvSpPr txBox="1"/>
          <p:nvPr/>
        </p:nvSpPr>
        <p:spPr>
          <a:xfrm>
            <a:off x="6870250" y="2167088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04" name="Google Shape;6904;p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488" y="242272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905" name="Google Shape;6905;p359"/>
          <p:cNvSpPr/>
          <p:nvPr/>
        </p:nvSpPr>
        <p:spPr>
          <a:xfrm>
            <a:off x="7190375" y="267061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06" name="Google Shape;6906;p359"/>
          <p:cNvSpPr txBox="1"/>
          <p:nvPr/>
        </p:nvSpPr>
        <p:spPr>
          <a:xfrm>
            <a:off x="2742450" y="33516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Password dictionary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  <a:effectLst/>
      </p:bgPr>
    </p:bg>
    <p:spTree>
      <p:nvGrpSpPr>
        <p:cNvPr id="1" name="Shape 6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1" name="Google Shape;6911;p3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12" name="Google Shape;6912;p3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913" name="Google Shape;6913;p360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#9: Code Injection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use a code-injection attack</a:t>
            </a: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inject malicious code directly into username or password fields.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14" name="Google Shape;6914;p360"/>
          <p:cNvCxnSpPr/>
          <p:nvPr/>
        </p:nvCxnSpPr>
        <p:spPr>
          <a:xfrm>
            <a:off x="1388175" y="2876850"/>
            <a:ext cx="5399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15" name="Google Shape;6915;p360"/>
          <p:cNvSpPr/>
          <p:nvPr/>
        </p:nvSpPr>
        <p:spPr>
          <a:xfrm>
            <a:off x="2742350" y="2297450"/>
            <a:ext cx="3369000" cy="1137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uName = getRequestString("username");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uPass = getRequestString("userpassword");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sql = 'SELECT * FROM Users WHERE Name ="' + uName + '" AND Pass ="' + uPass + '"'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6" name="Google Shape;6916;p360"/>
          <p:cNvSpPr/>
          <p:nvPr/>
        </p:nvSpPr>
        <p:spPr>
          <a:xfrm>
            <a:off x="534225" y="21524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17" name="Google Shape;6917;p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5244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6918" name="Google Shape;6918;p360"/>
          <p:cNvSpPr txBox="1"/>
          <p:nvPr/>
        </p:nvSpPr>
        <p:spPr>
          <a:xfrm>
            <a:off x="6870250" y="2167088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19" name="Google Shape;6919;p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488" y="242272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920" name="Google Shape;6920;p360"/>
          <p:cNvSpPr/>
          <p:nvPr/>
        </p:nvSpPr>
        <p:spPr>
          <a:xfrm>
            <a:off x="7190375" y="267061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21" name="Google Shape;6921;p360"/>
          <p:cNvSpPr txBox="1"/>
          <p:nvPr/>
        </p:nvSpPr>
        <p:spPr>
          <a:xfrm>
            <a:off x="2742450" y="34353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Password dictionary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  <a:effectLst/>
      </p:bgPr>
    </p:bg>
    <p:spTree>
      <p:nvGrpSpPr>
        <p:cNvPr id="1" name="Shape 6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6" name="Google Shape;6926;p3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27" name="Google Shape;6927;p3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928" name="Google Shape;6928;p361"/>
          <p:cNvSpPr txBox="1"/>
          <p:nvPr/>
        </p:nvSpPr>
        <p:spPr>
          <a:xfrm>
            <a:off x="400825" y="723200"/>
            <a:ext cx="78570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#10: Faulty Session Management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exploit faulty session management, when developers incorrectly implement code used to maintain login and logouts.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9" name="Google Shape;6929;p361"/>
          <p:cNvSpPr/>
          <p:nvPr/>
        </p:nvSpPr>
        <p:spPr>
          <a:xfrm>
            <a:off x="1637475" y="25228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0" name="Google Shape;6930;p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976" y="28501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6931" name="Google Shape;6931;p361"/>
          <p:cNvSpPr/>
          <p:nvPr/>
        </p:nvSpPr>
        <p:spPr>
          <a:xfrm rot="10800000" flipH="1">
            <a:off x="4377500" y="2022700"/>
            <a:ext cx="635400" cy="828300"/>
          </a:xfrm>
          <a:prstGeom prst="foldedCorner">
            <a:avLst>
              <a:gd name="adj" fmla="val 316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{}</a:t>
            </a:r>
            <a:endParaRPr sz="3000">
              <a:solidFill>
                <a:srgbClr val="999999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6932" name="Google Shape;6932;p361"/>
          <p:cNvSpPr/>
          <p:nvPr/>
        </p:nvSpPr>
        <p:spPr>
          <a:xfrm rot="10800000" flipH="1">
            <a:off x="4377500" y="3905050"/>
            <a:ext cx="635400" cy="828300"/>
          </a:xfrm>
          <a:prstGeom prst="foldedCorner">
            <a:avLst>
              <a:gd name="adj" fmla="val 316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{}</a:t>
            </a:r>
            <a:endParaRPr sz="3000">
              <a:solidFill>
                <a:srgbClr val="999999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cxnSp>
        <p:nvCxnSpPr>
          <p:cNvPr id="6933" name="Google Shape;6933;p361"/>
          <p:cNvCxnSpPr>
            <a:stCxn id="6931" idx="1"/>
            <a:endCxn id="6930" idx="0"/>
          </p:cNvCxnSpPr>
          <p:nvPr/>
        </p:nvCxnSpPr>
        <p:spPr>
          <a:xfrm flipH="1">
            <a:off x="2483900" y="2436850"/>
            <a:ext cx="1893600" cy="4134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34" name="Google Shape;6934;p361"/>
          <p:cNvCxnSpPr>
            <a:stCxn id="6932" idx="1"/>
            <a:endCxn id="6930" idx="2"/>
          </p:cNvCxnSpPr>
          <p:nvPr/>
        </p:nvCxnSpPr>
        <p:spPr>
          <a:xfrm rot="10800000">
            <a:off x="2483900" y="3792100"/>
            <a:ext cx="1893600" cy="5271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35" name="Google Shape;6935;p361"/>
          <p:cNvSpPr txBox="1"/>
          <p:nvPr/>
        </p:nvSpPr>
        <p:spPr>
          <a:xfrm>
            <a:off x="3114700" y="3138625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SessionID Swap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36" name="Google Shape;6936;p361"/>
          <p:cNvSpPr txBox="1"/>
          <p:nvPr/>
        </p:nvSpPr>
        <p:spPr>
          <a:xfrm>
            <a:off x="5528000" y="2640738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37" name="Google Shape;6937;p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238" y="289637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938" name="Google Shape;6938;p361"/>
          <p:cNvSpPr/>
          <p:nvPr/>
        </p:nvSpPr>
        <p:spPr>
          <a:xfrm>
            <a:off x="5848125" y="314426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3" name="Google Shape;6943;p362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4" name="Google Shape;6944;p362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5" name="Google Shape;6945;p362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6" name="Google Shape;6946;p362"/>
          <p:cNvSpPr txBox="1"/>
          <p:nvPr/>
        </p:nvSpPr>
        <p:spPr>
          <a:xfrm>
            <a:off x="2811750" y="854725"/>
            <a:ext cx="57264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Next Up: Server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7" name="Google Shape;6947;p3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48" name="Google Shape;6948;p3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949" name="Google Shape;6949;p362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50" name="Google Shape;6950;p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1" name="Google Shape;6951;p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2" name="Google Shape;6952;p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3" name="Google Shape;6953;p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4" name="Google Shape;6954;p3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5" name="Google Shape;6955;p3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28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6" name="Google Shape;6956;p362"/>
          <p:cNvCxnSpPr>
            <a:stCxn id="6950" idx="3"/>
            <a:endCxn id="6955" idx="1"/>
          </p:cNvCxnSpPr>
          <p:nvPr/>
        </p:nvCxnSpPr>
        <p:spPr>
          <a:xfrm>
            <a:off x="1778262" y="1282136"/>
            <a:ext cx="12546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57" name="Google Shape;6957;p362"/>
          <p:cNvCxnSpPr>
            <a:stCxn id="6952" idx="3"/>
            <a:endCxn id="6955" idx="1"/>
          </p:cNvCxnSpPr>
          <p:nvPr/>
        </p:nvCxnSpPr>
        <p:spPr>
          <a:xfrm rot="10800000" flipH="1">
            <a:off x="1778262" y="2652651"/>
            <a:ext cx="12546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58" name="Google Shape;6958;p362"/>
          <p:cNvCxnSpPr>
            <a:stCxn id="6955" idx="3"/>
            <a:endCxn id="6954" idx="1"/>
          </p:cNvCxnSpPr>
          <p:nvPr/>
        </p:nvCxnSpPr>
        <p:spPr>
          <a:xfrm rot="10800000" flipH="1">
            <a:off x="4105163" y="2648000"/>
            <a:ext cx="11466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59" name="Google Shape;6959;p362"/>
          <p:cNvCxnSpPr>
            <a:stCxn id="6954" idx="3"/>
            <a:endCxn id="6960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61" name="Google Shape;6961;p362"/>
          <p:cNvCxnSpPr>
            <a:stCxn id="6951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62" name="Google Shape;6962;p362"/>
          <p:cNvCxnSpPr>
            <a:stCxn id="6953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963" name="Google Shape;6963;p362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964" name="Google Shape;6964;p362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965" name="Google Shape;6965;p362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966" name="Google Shape;6966;p362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967" name="Google Shape;6967;p362"/>
          <p:cNvSpPr/>
          <p:nvPr/>
        </p:nvSpPr>
        <p:spPr>
          <a:xfrm>
            <a:off x="31297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8" name="Google Shape;6968;p362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9" name="Google Shape;6969;p362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0" name="Google Shape;6970;p362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rgbClr val="6D9EEB"/>
            </a:gs>
          </a:gsLst>
          <a:lin ang="5400012" scaled="0"/>
        </a:gradFill>
        <a:effectLst/>
      </p:bgPr>
    </p:bg>
    <p:spTree>
      <p:nvGrpSpPr>
        <p:cNvPr id="1" name="Shape 6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5" name="Google Shape;6975;p3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976" name="Google Shape;6976;p363"/>
          <p:cNvCxnSpPr/>
          <p:nvPr/>
        </p:nvCxnSpPr>
        <p:spPr>
          <a:xfrm>
            <a:off x="1899188" y="3172100"/>
            <a:ext cx="17727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977" name="Google Shape;6977;p363"/>
          <p:cNvCxnSpPr/>
          <p:nvPr/>
        </p:nvCxnSpPr>
        <p:spPr>
          <a:xfrm>
            <a:off x="5059313" y="3168525"/>
            <a:ext cx="1385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978" name="Google Shape;6978;p3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979" name="Google Shape;6979;p363"/>
          <p:cNvSpPr txBox="1"/>
          <p:nvPr/>
        </p:nvSpPr>
        <p:spPr>
          <a:xfrm>
            <a:off x="3759025" y="2345150"/>
            <a:ext cx="1184700" cy="1653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0" name="Google Shape;6980;p363"/>
          <p:cNvSpPr txBox="1"/>
          <p:nvPr/>
        </p:nvSpPr>
        <p:spPr>
          <a:xfrm>
            <a:off x="6538600" y="2345150"/>
            <a:ext cx="1617600" cy="1653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81" name="Google Shape;6981;p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75" y="2540850"/>
            <a:ext cx="717775" cy="12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6982" name="Google Shape;6982;p363"/>
          <p:cNvSpPr/>
          <p:nvPr/>
        </p:nvSpPr>
        <p:spPr>
          <a:xfrm>
            <a:off x="6795700" y="318393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3" name="Google Shape;6983;p363"/>
          <p:cNvSpPr/>
          <p:nvPr/>
        </p:nvSpPr>
        <p:spPr>
          <a:xfrm>
            <a:off x="6795700" y="288757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363"/>
          <p:cNvSpPr/>
          <p:nvPr/>
        </p:nvSpPr>
        <p:spPr>
          <a:xfrm>
            <a:off x="6795700" y="2591213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5" name="Google Shape;6985;p363"/>
          <p:cNvSpPr/>
          <p:nvPr/>
        </p:nvSpPr>
        <p:spPr>
          <a:xfrm>
            <a:off x="701500" y="23451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86" name="Google Shape;6986;p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26724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6987" name="Google Shape;6987;p363"/>
          <p:cNvSpPr txBox="1"/>
          <p:nvPr/>
        </p:nvSpPr>
        <p:spPr>
          <a:xfrm>
            <a:off x="3226675" y="4042550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Vulnerable OS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8" name="Google Shape;6988;p363"/>
          <p:cNvSpPr txBox="1"/>
          <p:nvPr/>
        </p:nvSpPr>
        <p:spPr>
          <a:xfrm>
            <a:off x="400825" y="723200"/>
            <a:ext cx="74022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#11: OS Exploits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Servers, which run on operating systems like Windows and Linux, are subject to OS exploits when incorrectly patched.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rgbClr val="6D9EEB"/>
            </a:gs>
          </a:gsLst>
          <a:lin ang="5400012" scaled="0"/>
        </a:gradFill>
        <a:effectLst/>
      </p:bgPr>
    </p:bg>
    <p:spTree>
      <p:nvGrpSpPr>
        <p:cNvPr id="1" name="Shape 6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" name="Google Shape;6993;p3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994" name="Google Shape;6994;p364"/>
          <p:cNvCxnSpPr/>
          <p:nvPr/>
        </p:nvCxnSpPr>
        <p:spPr>
          <a:xfrm>
            <a:off x="1899188" y="3172100"/>
            <a:ext cx="17727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995" name="Google Shape;6995;p364"/>
          <p:cNvCxnSpPr/>
          <p:nvPr/>
        </p:nvCxnSpPr>
        <p:spPr>
          <a:xfrm>
            <a:off x="5059313" y="3168525"/>
            <a:ext cx="1385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996" name="Google Shape;6996;p3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997" name="Google Shape;6997;p364"/>
          <p:cNvSpPr txBox="1"/>
          <p:nvPr/>
        </p:nvSpPr>
        <p:spPr>
          <a:xfrm>
            <a:off x="3759025" y="2345150"/>
            <a:ext cx="1184700" cy="1653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98" name="Google Shape;6998;p364"/>
          <p:cNvSpPr txBox="1"/>
          <p:nvPr/>
        </p:nvSpPr>
        <p:spPr>
          <a:xfrm>
            <a:off x="6538600" y="2345150"/>
            <a:ext cx="1617600" cy="1653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99" name="Google Shape;6999;p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75" y="2540850"/>
            <a:ext cx="717775" cy="12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7000" name="Google Shape;7000;p364"/>
          <p:cNvSpPr/>
          <p:nvPr/>
        </p:nvSpPr>
        <p:spPr>
          <a:xfrm>
            <a:off x="6795700" y="318393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1" name="Google Shape;7001;p364"/>
          <p:cNvSpPr/>
          <p:nvPr/>
        </p:nvSpPr>
        <p:spPr>
          <a:xfrm>
            <a:off x="6795700" y="288757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2" name="Google Shape;7002;p364"/>
          <p:cNvSpPr/>
          <p:nvPr/>
        </p:nvSpPr>
        <p:spPr>
          <a:xfrm>
            <a:off x="6795700" y="2591213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3" name="Google Shape;7003;p364"/>
          <p:cNvSpPr/>
          <p:nvPr/>
        </p:nvSpPr>
        <p:spPr>
          <a:xfrm>
            <a:off x="701500" y="23451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04" name="Google Shape;7004;p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26724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005" name="Google Shape;7005;p364"/>
          <p:cNvSpPr txBox="1"/>
          <p:nvPr/>
        </p:nvSpPr>
        <p:spPr>
          <a:xfrm>
            <a:off x="3226675" y="4042550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Vulnerable OS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06" name="Google Shape;7006;p364"/>
          <p:cNvSpPr txBox="1"/>
          <p:nvPr/>
        </p:nvSpPr>
        <p:spPr>
          <a:xfrm>
            <a:off x="400825" y="723200"/>
            <a:ext cx="74022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#12: Malicious Software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 can be directly loaded onto the server by USB or other means.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07" name="Google Shape;7007;p364"/>
          <p:cNvPicPr preferRelativeResize="0"/>
          <p:nvPr/>
        </p:nvPicPr>
        <p:blipFill rotWithShape="1">
          <a:blip r:embed="rId5">
            <a:alphaModFix/>
          </a:blip>
          <a:srcRect b="11971"/>
          <a:stretch/>
        </p:blipFill>
        <p:spPr>
          <a:xfrm>
            <a:off x="3990875" y="1773437"/>
            <a:ext cx="717774" cy="6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p21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Rising Cyber Threat</a:t>
            </a:r>
            <a:endParaRPr/>
          </a:p>
        </p:txBody>
      </p:sp>
      <p:sp>
        <p:nvSpPr>
          <p:cNvPr id="4130" name="Google Shape;4130;p2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7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2" name="Google Shape;7012;p365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3" name="Google Shape;7013;p365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4" name="Google Shape;7014;p365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5" name="Google Shape;7015;p365"/>
          <p:cNvSpPr txBox="1"/>
          <p:nvPr/>
        </p:nvSpPr>
        <p:spPr>
          <a:xfrm>
            <a:off x="2775600" y="854725"/>
            <a:ext cx="57120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Next Up: Server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6" name="Google Shape;7016;p3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17" name="Google Shape;7017;p3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7018" name="Google Shape;7018;p365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019" name="Google Shape;7019;p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0" name="Google Shape;7020;p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1" name="Google Shape;7021;p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2" name="Google Shape;7022;p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3" name="Google Shape;7023;p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4" name="Google Shape;7024;p3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5" name="Google Shape;7025;p365"/>
          <p:cNvCxnSpPr>
            <a:stCxn id="7019" idx="3"/>
            <a:endCxn id="7024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026" name="Google Shape;7026;p365"/>
          <p:cNvCxnSpPr>
            <a:stCxn id="7021" idx="3"/>
            <a:endCxn id="7024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27" name="Google Shape;7027;p365"/>
          <p:cNvCxnSpPr>
            <a:stCxn id="7024" idx="3"/>
            <a:endCxn id="7023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28" name="Google Shape;7028;p365"/>
          <p:cNvCxnSpPr>
            <a:stCxn id="7023" idx="3"/>
            <a:endCxn id="7029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30" name="Google Shape;7030;p365"/>
          <p:cNvCxnSpPr>
            <a:stCxn id="7020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031" name="Google Shape;7031;p365"/>
          <p:cNvCxnSpPr>
            <a:stCxn id="7022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032" name="Google Shape;7032;p365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7033" name="Google Shape;7033;p365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7034" name="Google Shape;7034;p365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7035" name="Google Shape;7035;p365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7036" name="Google Shape;7036;p365"/>
          <p:cNvSpPr txBox="1"/>
          <p:nvPr/>
        </p:nvSpPr>
        <p:spPr>
          <a:xfrm>
            <a:off x="3830875" y="3930125"/>
            <a:ext cx="44544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centers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physical and cloud attacks.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7" name="Google Shape;7037;p365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38" name="Google Shape;7038;p365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9" name="Google Shape;7039;p365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0" name="Google Shape;7040;p365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  <a:effectLst/>
      </p:bgPr>
    </p:bg>
    <p:spTree>
      <p:nvGrpSpPr>
        <p:cNvPr id="1" name="Shape 7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" name="Google Shape;7045;p3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46" name="Google Shape;7046;p3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7047" name="Google Shape;7047;p366"/>
          <p:cNvSpPr txBox="1"/>
          <p:nvPr/>
        </p:nvSpPr>
        <p:spPr>
          <a:xfrm>
            <a:off x="400825" y="723200"/>
            <a:ext cx="73917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#13: Default Credentials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 systems often come with default credentials, which might be left unchanged. 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48" name="Google Shape;7048;p366"/>
          <p:cNvCxnSpPr/>
          <p:nvPr/>
        </p:nvCxnSpPr>
        <p:spPr>
          <a:xfrm>
            <a:off x="1388175" y="3105450"/>
            <a:ext cx="5399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49" name="Google Shape;7049;p366"/>
          <p:cNvSpPr/>
          <p:nvPr/>
        </p:nvSpPr>
        <p:spPr>
          <a:xfrm>
            <a:off x="2742350" y="2526050"/>
            <a:ext cx="3369000" cy="1137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 postgres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Password= “”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50" name="Google Shape;7050;p366"/>
          <p:cNvSpPr/>
          <p:nvPr/>
        </p:nvSpPr>
        <p:spPr>
          <a:xfrm>
            <a:off x="534225" y="23810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51" name="Google Shape;7051;p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7530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7052" name="Google Shape;7052;p366"/>
          <p:cNvSpPr txBox="1"/>
          <p:nvPr/>
        </p:nvSpPr>
        <p:spPr>
          <a:xfrm>
            <a:off x="2742450" y="36639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Default Credentials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3" name="Google Shape;7053;p366"/>
          <p:cNvSpPr txBox="1"/>
          <p:nvPr/>
        </p:nvSpPr>
        <p:spPr>
          <a:xfrm>
            <a:off x="6843400" y="2268950"/>
            <a:ext cx="1617600" cy="1653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4" name="Google Shape;7054;p366"/>
          <p:cNvSpPr/>
          <p:nvPr/>
        </p:nvSpPr>
        <p:spPr>
          <a:xfrm>
            <a:off x="7100500" y="310773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5" name="Google Shape;7055;p366"/>
          <p:cNvSpPr/>
          <p:nvPr/>
        </p:nvSpPr>
        <p:spPr>
          <a:xfrm>
            <a:off x="7100500" y="281137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6" name="Google Shape;7056;p366"/>
          <p:cNvSpPr/>
          <p:nvPr/>
        </p:nvSpPr>
        <p:spPr>
          <a:xfrm>
            <a:off x="7100500" y="2515013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  <a:effectLst/>
      </p:bgPr>
    </p:bg>
    <p:spTree>
      <p:nvGrpSpPr>
        <p:cNvPr id="1" name="Shape 7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1" name="Google Shape;7061;p367"/>
          <p:cNvSpPr txBox="1"/>
          <p:nvPr/>
        </p:nvSpPr>
        <p:spPr>
          <a:xfrm>
            <a:off x="3331200" y="2070125"/>
            <a:ext cx="2481600" cy="25374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62" name="Google Shape;7062;p367"/>
          <p:cNvSpPr/>
          <p:nvPr/>
        </p:nvSpPr>
        <p:spPr>
          <a:xfrm>
            <a:off x="3725625" y="3356853"/>
            <a:ext cx="1692900" cy="8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3" name="Google Shape;7063;p367"/>
          <p:cNvSpPr/>
          <p:nvPr/>
        </p:nvSpPr>
        <p:spPr>
          <a:xfrm>
            <a:off x="3725625" y="2897797"/>
            <a:ext cx="1692900" cy="8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4" name="Google Shape;7064;p367"/>
          <p:cNvSpPr/>
          <p:nvPr/>
        </p:nvSpPr>
        <p:spPr>
          <a:xfrm>
            <a:off x="3725625" y="2447625"/>
            <a:ext cx="1692900" cy="8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65" name="Google Shape;7065;p367"/>
          <p:cNvCxnSpPr>
            <a:stCxn id="7064" idx="3"/>
          </p:cNvCxnSpPr>
          <p:nvPr/>
        </p:nvCxnSpPr>
        <p:spPr>
          <a:xfrm>
            <a:off x="4572075" y="3309525"/>
            <a:ext cx="190500" cy="99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6" name="Google Shape;7066;p367"/>
          <p:cNvCxnSpPr/>
          <p:nvPr/>
        </p:nvCxnSpPr>
        <p:spPr>
          <a:xfrm flipH="1">
            <a:off x="4680922" y="3404535"/>
            <a:ext cx="81600" cy="128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7" name="Google Shape;7067;p367"/>
          <p:cNvCxnSpPr/>
          <p:nvPr/>
        </p:nvCxnSpPr>
        <p:spPr>
          <a:xfrm>
            <a:off x="4680948" y="3526880"/>
            <a:ext cx="35400" cy="2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8" name="Google Shape;7068;p367"/>
          <p:cNvCxnSpPr/>
          <p:nvPr/>
        </p:nvCxnSpPr>
        <p:spPr>
          <a:xfrm flipH="1">
            <a:off x="5088274" y="2765884"/>
            <a:ext cx="128700" cy="2166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9" name="Google Shape;7069;p367"/>
          <p:cNvCxnSpPr/>
          <p:nvPr/>
        </p:nvCxnSpPr>
        <p:spPr>
          <a:xfrm>
            <a:off x="5091932" y="2979870"/>
            <a:ext cx="122100" cy="86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0" name="Google Shape;7070;p367"/>
          <p:cNvCxnSpPr/>
          <p:nvPr/>
        </p:nvCxnSpPr>
        <p:spPr>
          <a:xfrm flipH="1">
            <a:off x="5083874" y="3066407"/>
            <a:ext cx="126600" cy="122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1" name="Google Shape;7071;p367"/>
          <p:cNvCxnSpPr/>
          <p:nvPr/>
        </p:nvCxnSpPr>
        <p:spPr>
          <a:xfrm flipH="1">
            <a:off x="3993977" y="3738575"/>
            <a:ext cx="134100" cy="112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2" name="Google Shape;7072;p367"/>
          <p:cNvCxnSpPr/>
          <p:nvPr/>
        </p:nvCxnSpPr>
        <p:spPr>
          <a:xfrm>
            <a:off x="4000273" y="3849904"/>
            <a:ext cx="87000" cy="77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3" name="Google Shape;7073;p367"/>
          <p:cNvCxnSpPr/>
          <p:nvPr/>
        </p:nvCxnSpPr>
        <p:spPr>
          <a:xfrm flipH="1">
            <a:off x="4004903" y="3924722"/>
            <a:ext cx="74100" cy="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4" name="Google Shape;7074;p3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75" name="Google Shape;7075;p3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7076" name="Google Shape;7076;p367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#14: Unpatched Database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 systems might be unpatched against publicly known vulnerabilities.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7" name="Google Shape;7077;p367"/>
          <p:cNvSpPr txBox="1"/>
          <p:nvPr/>
        </p:nvSpPr>
        <p:spPr>
          <a:xfrm>
            <a:off x="3331200" y="4210275"/>
            <a:ext cx="24816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Unpatched DBMS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  <a:effectLst/>
      </p:bgPr>
    </p:bg>
    <p:spTree>
      <p:nvGrpSpPr>
        <p:cNvPr id="1" name="Shape 7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2" name="Google Shape;7082;p368"/>
          <p:cNvSpPr txBox="1"/>
          <p:nvPr/>
        </p:nvSpPr>
        <p:spPr>
          <a:xfrm>
            <a:off x="3866475" y="3518275"/>
            <a:ext cx="1623000" cy="9435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83" name="Google Shape;7083;p368"/>
          <p:cNvSpPr txBox="1"/>
          <p:nvPr/>
        </p:nvSpPr>
        <p:spPr>
          <a:xfrm>
            <a:off x="5944950" y="3131575"/>
            <a:ext cx="1543200" cy="13302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084" name="Google Shape;7084;p368"/>
          <p:cNvCxnSpPr>
            <a:stCxn id="7085" idx="3"/>
          </p:cNvCxnSpPr>
          <p:nvPr/>
        </p:nvCxnSpPr>
        <p:spPr>
          <a:xfrm>
            <a:off x="5308075" y="3987641"/>
            <a:ext cx="882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86" name="Google Shape;7086;p368"/>
          <p:cNvCxnSpPr>
            <a:stCxn id="7087" idx="3"/>
            <a:endCxn id="7088" idx="1"/>
          </p:cNvCxnSpPr>
          <p:nvPr/>
        </p:nvCxnSpPr>
        <p:spPr>
          <a:xfrm>
            <a:off x="5231875" y="2518062"/>
            <a:ext cx="1485300" cy="8358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89" name="Google Shape;7089;p368"/>
          <p:cNvSpPr/>
          <p:nvPr/>
        </p:nvSpPr>
        <p:spPr>
          <a:xfrm>
            <a:off x="6190375" y="3841963"/>
            <a:ext cx="1053600" cy="4626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0" name="Google Shape;7090;p368"/>
          <p:cNvSpPr/>
          <p:nvPr/>
        </p:nvSpPr>
        <p:spPr>
          <a:xfrm>
            <a:off x="6190375" y="3595528"/>
            <a:ext cx="1053600" cy="4626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8" name="Google Shape;7088;p368"/>
          <p:cNvSpPr/>
          <p:nvPr/>
        </p:nvSpPr>
        <p:spPr>
          <a:xfrm>
            <a:off x="6190375" y="3353862"/>
            <a:ext cx="1053600" cy="4626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1" name="Google Shape;7091;p3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85" name="Google Shape;7085;p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875" y="3620000"/>
            <a:ext cx="1260200" cy="735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2" name="Google Shape;7092;p368"/>
          <p:cNvCxnSpPr>
            <a:stCxn id="7085" idx="1"/>
            <a:endCxn id="7093" idx="4"/>
          </p:cNvCxnSpPr>
          <p:nvPr/>
        </p:nvCxnSpPr>
        <p:spPr>
          <a:xfrm rot="10800000">
            <a:off x="2835575" y="3583541"/>
            <a:ext cx="1212300" cy="40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094" name="Google Shape;7094;p368"/>
          <p:cNvCxnSpPr>
            <a:stCxn id="7085" idx="1"/>
            <a:endCxn id="7095" idx="4"/>
          </p:cNvCxnSpPr>
          <p:nvPr/>
        </p:nvCxnSpPr>
        <p:spPr>
          <a:xfrm flipH="1">
            <a:off x="2835575" y="3987641"/>
            <a:ext cx="1212300" cy="464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096" name="Google Shape;7096;p368"/>
          <p:cNvSpPr/>
          <p:nvPr/>
        </p:nvSpPr>
        <p:spPr>
          <a:xfrm>
            <a:off x="2170475" y="3593237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3" name="Google Shape;7093;p368"/>
          <p:cNvSpPr/>
          <p:nvPr/>
        </p:nvSpPr>
        <p:spPr>
          <a:xfrm>
            <a:off x="2170475" y="3437392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7" name="Google Shape;7097;p368"/>
          <p:cNvSpPr/>
          <p:nvPr/>
        </p:nvSpPr>
        <p:spPr>
          <a:xfrm>
            <a:off x="2170475" y="3284562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8" name="Google Shape;7098;p368"/>
          <p:cNvSpPr/>
          <p:nvPr/>
        </p:nvSpPr>
        <p:spPr>
          <a:xfrm>
            <a:off x="2170475" y="4461775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5" name="Google Shape;7095;p368"/>
          <p:cNvSpPr/>
          <p:nvPr/>
        </p:nvSpPr>
        <p:spPr>
          <a:xfrm>
            <a:off x="2170475" y="4305929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9" name="Google Shape;7099;p368"/>
          <p:cNvSpPr/>
          <p:nvPr/>
        </p:nvSpPr>
        <p:spPr>
          <a:xfrm>
            <a:off x="2170475" y="4153099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00" name="Google Shape;7100;p368"/>
          <p:cNvCxnSpPr>
            <a:stCxn id="7097" idx="1"/>
            <a:endCxn id="7087" idx="1"/>
          </p:cNvCxnSpPr>
          <p:nvPr/>
        </p:nvCxnSpPr>
        <p:spPr>
          <a:xfrm rot="-5400000">
            <a:off x="2837525" y="2183562"/>
            <a:ext cx="766500" cy="14355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01" name="Google Shape;7101;p3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102" name="Google Shape;7102;p368"/>
          <p:cNvSpPr txBox="1"/>
          <p:nvPr/>
        </p:nvSpPr>
        <p:spPr>
          <a:xfrm>
            <a:off x="400825" y="723200"/>
            <a:ext cx="75960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#15: Lack of Segregation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database might allow a client to look at another</a:t>
            </a: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client’s data.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3" name="Google Shape;7103;p368"/>
          <p:cNvSpPr/>
          <p:nvPr/>
        </p:nvSpPr>
        <p:spPr>
          <a:xfrm>
            <a:off x="3993150" y="1909125"/>
            <a:ext cx="1260300" cy="12603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04" name="Google Shape;7104;p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77" y="2205260"/>
            <a:ext cx="691575" cy="668156"/>
          </a:xfrm>
          <a:prstGeom prst="rect">
            <a:avLst/>
          </a:prstGeom>
          <a:noFill/>
          <a:ln>
            <a:noFill/>
          </a:ln>
        </p:spPr>
      </p:pic>
      <p:sp>
        <p:nvSpPr>
          <p:cNvPr id="7105" name="Google Shape;7105;p368"/>
          <p:cNvSpPr txBox="1"/>
          <p:nvPr/>
        </p:nvSpPr>
        <p:spPr>
          <a:xfrm>
            <a:off x="353975" y="3807463"/>
            <a:ext cx="24816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Lack of Segregation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0" name="Google Shape;7110;p3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1" name="Google Shape;7111;p3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" name="Google Shape;7116;p370"/>
          <p:cNvSpPr/>
          <p:nvPr/>
        </p:nvSpPr>
        <p:spPr>
          <a:xfrm>
            <a:off x="413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17" name="Google Shape;7117;p370"/>
          <p:cNvPicPr preferRelativeResize="0"/>
          <p:nvPr/>
        </p:nvPicPr>
        <p:blipFill rotWithShape="1">
          <a:blip r:embed="rId3">
            <a:alphaModFix/>
          </a:blip>
          <a:srcRect l="5295" t="7089" r="11176" b="7080"/>
          <a:stretch/>
        </p:blipFill>
        <p:spPr>
          <a:xfrm>
            <a:off x="4511550" y="887825"/>
            <a:ext cx="4999800" cy="3606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118" name="Google Shape;7118;p370"/>
          <p:cNvSpPr/>
          <p:nvPr/>
        </p:nvSpPr>
        <p:spPr>
          <a:xfrm rot="5400000">
            <a:off x="1238725" y="139025"/>
            <a:ext cx="3606075" cy="5160175"/>
          </a:xfrm>
          <a:prstGeom prst="flowChartManualInpu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9" name="Google Shape;7119;p370"/>
          <p:cNvSpPr txBox="1">
            <a:spLocks noGrp="1"/>
          </p:cNvSpPr>
          <p:nvPr>
            <p:ph type="body" idx="3"/>
          </p:nvPr>
        </p:nvSpPr>
        <p:spPr>
          <a:xfrm>
            <a:off x="582300" y="1211675"/>
            <a:ext cx="4674300" cy="31062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the same groups, you will now use </a:t>
            </a:r>
            <a:br>
              <a:rPr lang="en" sz="1600"/>
            </a:br>
            <a:r>
              <a:rPr lang="en" sz="1600"/>
              <a:t>your list of potential attacks from the </a:t>
            </a:r>
            <a:br>
              <a:rPr lang="en" sz="1600"/>
            </a:br>
            <a:r>
              <a:rPr lang="en" sz="1600"/>
              <a:t>previous activity to develop a list of </a:t>
            </a:r>
            <a:br>
              <a:rPr lang="en" sz="1600"/>
            </a:br>
            <a:r>
              <a:rPr lang="en" sz="1600"/>
              <a:t>at least 10 strategies to mitigate the </a:t>
            </a:r>
            <a:br>
              <a:rPr lang="en" sz="1600"/>
            </a:br>
            <a:r>
              <a:rPr lang="en" sz="1600"/>
              <a:t>website’s risk.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/>
              <a:t>As you work through this scenario, </a:t>
            </a:r>
            <a:br>
              <a:rPr lang="en" sz="1600" b="1"/>
            </a:br>
            <a:r>
              <a:rPr lang="en" sz="1600" b="1"/>
              <a:t>consider the following: 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Can any mitigation strategies be used </a:t>
            </a:r>
            <a:br>
              <a:rPr lang="en" sz="1600"/>
            </a:br>
            <a:r>
              <a:rPr lang="en" sz="1600"/>
              <a:t>to handle multiple threats at once?</a:t>
            </a:r>
            <a:endParaRPr sz="1600"/>
          </a:p>
        </p:txBody>
      </p:sp>
      <p:sp>
        <p:nvSpPr>
          <p:cNvPr id="7120" name="Google Shape;7120;p370"/>
          <p:cNvSpPr/>
          <p:nvPr/>
        </p:nvSpPr>
        <p:spPr>
          <a:xfrm>
            <a:off x="242863" y="292375"/>
            <a:ext cx="4233600" cy="699900"/>
          </a:xfrm>
          <a:prstGeom prst="parallelogram">
            <a:avLst>
              <a:gd name="adj" fmla="val 25000"/>
            </a:avLst>
          </a:prstGeom>
          <a:solidFill>
            <a:srgbClr val="F7EF6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1" name="Google Shape;7121;p370"/>
          <p:cNvSpPr txBox="1">
            <a:spLocks noGrp="1"/>
          </p:cNvSpPr>
          <p:nvPr>
            <p:ph type="title"/>
          </p:nvPr>
        </p:nvSpPr>
        <p:spPr>
          <a:xfrm>
            <a:off x="76338" y="251150"/>
            <a:ext cx="4435200" cy="540600"/>
          </a:xfrm>
          <a:prstGeom prst="rect">
            <a:avLst/>
          </a:prstGeom>
          <a:effectLst>
            <a:outerShdw dist="19050" dir="3360000" algn="bl" rotWithShape="0">
              <a:srgbClr val="000000"/>
            </a:outerShdw>
          </a:effectLst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#2</a:t>
            </a:r>
            <a:endParaRPr sz="3000" i="1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122" name="Google Shape;7122;p370"/>
          <p:cNvSpPr/>
          <p:nvPr/>
        </p:nvSpPr>
        <p:spPr>
          <a:xfrm>
            <a:off x="4416725" y="292375"/>
            <a:ext cx="3602100" cy="699900"/>
          </a:xfrm>
          <a:prstGeom prst="parallelogram">
            <a:avLst>
              <a:gd name="adj" fmla="val 25000"/>
            </a:avLst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7150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F7EF6A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Defending the Wall</a:t>
            </a:r>
            <a:endParaRPr sz="3000" i="1">
              <a:solidFill>
                <a:srgbClr val="F7EF6A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123" name="Google Shape;7123;p3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55</a:t>
            </a:fld>
            <a:endParaRPr sz="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8" name="Google Shape;7128;p3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7129" name="Google Shape;7129;p371"/>
          <p:cNvSpPr txBox="1">
            <a:spLocks noGrp="1"/>
          </p:cNvSpPr>
          <p:nvPr>
            <p:ph type="title" idx="2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sz="2800"/>
              <a:t>: 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Security Challenge #2: 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Defending the Wall</a:t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Now that we’ve assembled a list of potential attacks, your next task is to develop a list of at least 10 strategies to mitigate the website’s risk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 unauthorized access. </a:t>
            </a:r>
            <a:r>
              <a:rPr lang="en" sz="20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 prepared to share!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30" name="Google Shape;7130;p3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5" name="Google Shape;7135;p3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57</a:t>
            </a:fld>
            <a:endParaRPr sz="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9E8"/>
        </a:solidFill>
        <a:effectLst/>
      </p:bgPr>
    </p:bg>
    <p:spTree>
      <p:nvGrpSpPr>
        <p:cNvPr id="1" name="Shape 7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0" name="Google Shape;7140;p3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#2: Defending the Wall</a:t>
            </a:r>
            <a:endParaRPr/>
          </a:p>
        </p:txBody>
      </p:sp>
      <p:sp>
        <p:nvSpPr>
          <p:cNvPr id="7141" name="Google Shape;7141;p3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142" name="Google Shape;7142;p373"/>
          <p:cNvSpPr/>
          <p:nvPr/>
        </p:nvSpPr>
        <p:spPr>
          <a:xfrm>
            <a:off x="921451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3" name="Google Shape;7143;p373"/>
          <p:cNvSpPr/>
          <p:nvPr/>
        </p:nvSpPr>
        <p:spPr>
          <a:xfrm>
            <a:off x="3516026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4" name="Google Shape;7144;p373"/>
          <p:cNvSpPr/>
          <p:nvPr/>
        </p:nvSpPr>
        <p:spPr>
          <a:xfrm>
            <a:off x="6110601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Database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5" name="Google Shape;7145;p373"/>
          <p:cNvSpPr/>
          <p:nvPr/>
        </p:nvSpPr>
        <p:spPr>
          <a:xfrm>
            <a:off x="3516026" y="3267525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6" name="Google Shape;7146;p373"/>
          <p:cNvSpPr/>
          <p:nvPr/>
        </p:nvSpPr>
        <p:spPr>
          <a:xfrm>
            <a:off x="921450" y="14189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7147" name="Google Shape;7147;p373"/>
          <p:cNvSpPr/>
          <p:nvPr/>
        </p:nvSpPr>
        <p:spPr>
          <a:xfrm>
            <a:off x="921450" y="1896767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7148" name="Google Shape;7148;p373"/>
          <p:cNvSpPr/>
          <p:nvPr/>
        </p:nvSpPr>
        <p:spPr>
          <a:xfrm>
            <a:off x="921450" y="2374633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7149" name="Google Shape;7149;p373"/>
          <p:cNvSpPr/>
          <p:nvPr/>
        </p:nvSpPr>
        <p:spPr>
          <a:xfrm>
            <a:off x="921450" y="28525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7150" name="Google Shape;7150;p373"/>
          <p:cNvSpPr/>
          <p:nvPr/>
        </p:nvSpPr>
        <p:spPr>
          <a:xfrm>
            <a:off x="921450" y="3330367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7151" name="Google Shape;7151;p373"/>
          <p:cNvSpPr/>
          <p:nvPr/>
        </p:nvSpPr>
        <p:spPr>
          <a:xfrm>
            <a:off x="921450" y="3808234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7152" name="Google Shape;7152;p373"/>
          <p:cNvSpPr/>
          <p:nvPr/>
        </p:nvSpPr>
        <p:spPr>
          <a:xfrm>
            <a:off x="921450" y="42861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7153" name="Google Shape;7153;p373"/>
          <p:cNvSpPr/>
          <p:nvPr/>
        </p:nvSpPr>
        <p:spPr>
          <a:xfrm>
            <a:off x="3516025" y="1418900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 attacks</a:t>
            </a:r>
            <a:endParaRPr/>
          </a:p>
        </p:txBody>
      </p:sp>
      <p:sp>
        <p:nvSpPr>
          <p:cNvPr id="7154" name="Google Shape;7154;p373"/>
          <p:cNvSpPr/>
          <p:nvPr/>
        </p:nvSpPr>
        <p:spPr>
          <a:xfrm>
            <a:off x="3516025" y="1896767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7155" name="Google Shape;7155;p373"/>
          <p:cNvSpPr/>
          <p:nvPr/>
        </p:nvSpPr>
        <p:spPr>
          <a:xfrm>
            <a:off x="3516025" y="2374633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7156" name="Google Shape;7156;p373"/>
          <p:cNvSpPr/>
          <p:nvPr/>
        </p:nvSpPr>
        <p:spPr>
          <a:xfrm>
            <a:off x="3516025" y="3864942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exploits</a:t>
            </a:r>
            <a:endParaRPr/>
          </a:p>
        </p:txBody>
      </p:sp>
      <p:sp>
        <p:nvSpPr>
          <p:cNvPr id="7157" name="Google Shape;7157;p373"/>
          <p:cNvSpPr/>
          <p:nvPr/>
        </p:nvSpPr>
        <p:spPr>
          <a:xfrm>
            <a:off x="3516025" y="4342808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7158" name="Google Shape;7158;p373"/>
          <p:cNvSpPr/>
          <p:nvPr/>
        </p:nvSpPr>
        <p:spPr>
          <a:xfrm>
            <a:off x="6110600" y="1418900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/>
          </a:p>
        </p:txBody>
      </p:sp>
      <p:sp>
        <p:nvSpPr>
          <p:cNvPr id="7159" name="Google Shape;7159;p373"/>
          <p:cNvSpPr/>
          <p:nvPr/>
        </p:nvSpPr>
        <p:spPr>
          <a:xfrm>
            <a:off x="6110600" y="1896767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/>
          </a:p>
        </p:txBody>
      </p:sp>
      <p:sp>
        <p:nvSpPr>
          <p:cNvPr id="7160" name="Google Shape;7160;p373"/>
          <p:cNvSpPr/>
          <p:nvPr/>
        </p:nvSpPr>
        <p:spPr>
          <a:xfrm>
            <a:off x="6110600" y="2374633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/>
          </a:p>
        </p:txBody>
      </p:sp>
      <p:sp>
        <p:nvSpPr>
          <p:cNvPr id="7161" name="Google Shape;7161;p373"/>
          <p:cNvSpPr txBox="1"/>
          <p:nvPr/>
        </p:nvSpPr>
        <p:spPr>
          <a:xfrm>
            <a:off x="5901775" y="3267525"/>
            <a:ext cx="2706000" cy="1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To get started, review this list of identified attack types.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6" name="Google Shape;7166;p374"/>
          <p:cNvSpPr txBox="1">
            <a:spLocks noGrp="1"/>
          </p:cNvSpPr>
          <p:nvPr>
            <p:ph type="title"/>
          </p:nvPr>
        </p:nvSpPr>
        <p:spPr>
          <a:xfrm>
            <a:off x="274325" y="1855225"/>
            <a:ext cx="8595300" cy="10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Three: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Mitigation Plan</a:t>
            </a:r>
            <a:endParaRPr/>
          </a:p>
        </p:txBody>
      </p:sp>
      <p:sp>
        <p:nvSpPr>
          <p:cNvPr id="7167" name="Google Shape;7167;p374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5" name="Google Shape;4135;p214"/>
          <p:cNvPicPr preferRelativeResize="0"/>
          <p:nvPr/>
        </p:nvPicPr>
        <p:blipFill rotWithShape="1">
          <a:blip r:embed="rId3">
            <a:alphaModFix/>
          </a:blip>
          <a:srcRect l="6071" r="5031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136" name="Google Shape;4136;p214"/>
          <p:cNvSpPr txBox="1">
            <a:spLocks noGrp="1"/>
          </p:cNvSpPr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is cybersecurity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such a desired skill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days?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7" name="Google Shape;4137;p2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9E8"/>
        </a:solidFill>
        <a:effectLst/>
      </p:bgPr>
    </p:bg>
    <p:spTree>
      <p:nvGrpSpPr>
        <p:cNvPr id="1" name="Shape 7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Google Shape;7172;p3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73" name="Google Shape;7173;p3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7174" name="Google Shape;7174;p375"/>
          <p:cNvSpPr txBox="1"/>
          <p:nvPr/>
        </p:nvSpPr>
        <p:spPr>
          <a:xfrm>
            <a:off x="6026600" y="3330350"/>
            <a:ext cx="2313300" cy="130740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begins by assessing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risks and looking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for parallels.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5" name="Google Shape;7175;p375"/>
          <p:cNvSpPr/>
          <p:nvPr/>
        </p:nvSpPr>
        <p:spPr>
          <a:xfrm>
            <a:off x="921451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6" name="Google Shape;7176;p375"/>
          <p:cNvSpPr/>
          <p:nvPr/>
        </p:nvSpPr>
        <p:spPr>
          <a:xfrm>
            <a:off x="3516026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7" name="Google Shape;7177;p375"/>
          <p:cNvSpPr/>
          <p:nvPr/>
        </p:nvSpPr>
        <p:spPr>
          <a:xfrm>
            <a:off x="6110601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Database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8" name="Google Shape;7178;p375"/>
          <p:cNvSpPr/>
          <p:nvPr/>
        </p:nvSpPr>
        <p:spPr>
          <a:xfrm>
            <a:off x="3516026" y="3267525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9" name="Google Shape;7179;p375"/>
          <p:cNvSpPr/>
          <p:nvPr/>
        </p:nvSpPr>
        <p:spPr>
          <a:xfrm>
            <a:off x="921450" y="14189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7180" name="Google Shape;7180;p375"/>
          <p:cNvSpPr/>
          <p:nvPr/>
        </p:nvSpPr>
        <p:spPr>
          <a:xfrm>
            <a:off x="921450" y="1896767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7181" name="Google Shape;7181;p375"/>
          <p:cNvSpPr/>
          <p:nvPr/>
        </p:nvSpPr>
        <p:spPr>
          <a:xfrm>
            <a:off x="921450" y="2374633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7182" name="Google Shape;7182;p375"/>
          <p:cNvSpPr/>
          <p:nvPr/>
        </p:nvSpPr>
        <p:spPr>
          <a:xfrm>
            <a:off x="921450" y="28525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7183" name="Google Shape;7183;p375"/>
          <p:cNvSpPr/>
          <p:nvPr/>
        </p:nvSpPr>
        <p:spPr>
          <a:xfrm>
            <a:off x="921450" y="3330367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7184" name="Google Shape;7184;p375"/>
          <p:cNvSpPr/>
          <p:nvPr/>
        </p:nvSpPr>
        <p:spPr>
          <a:xfrm>
            <a:off x="921450" y="3808234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7185" name="Google Shape;7185;p375"/>
          <p:cNvSpPr/>
          <p:nvPr/>
        </p:nvSpPr>
        <p:spPr>
          <a:xfrm>
            <a:off x="921450" y="42861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7186" name="Google Shape;7186;p375"/>
          <p:cNvSpPr/>
          <p:nvPr/>
        </p:nvSpPr>
        <p:spPr>
          <a:xfrm>
            <a:off x="3516025" y="1418900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 attacks</a:t>
            </a:r>
            <a:endParaRPr/>
          </a:p>
        </p:txBody>
      </p:sp>
      <p:sp>
        <p:nvSpPr>
          <p:cNvPr id="7187" name="Google Shape;7187;p375"/>
          <p:cNvSpPr/>
          <p:nvPr/>
        </p:nvSpPr>
        <p:spPr>
          <a:xfrm>
            <a:off x="3516025" y="1896767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7188" name="Google Shape;7188;p375"/>
          <p:cNvSpPr/>
          <p:nvPr/>
        </p:nvSpPr>
        <p:spPr>
          <a:xfrm>
            <a:off x="3516025" y="2374633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7189" name="Google Shape;7189;p375"/>
          <p:cNvSpPr/>
          <p:nvPr/>
        </p:nvSpPr>
        <p:spPr>
          <a:xfrm>
            <a:off x="3516025" y="3864942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exploits</a:t>
            </a:r>
            <a:endParaRPr/>
          </a:p>
        </p:txBody>
      </p:sp>
      <p:sp>
        <p:nvSpPr>
          <p:cNvPr id="7190" name="Google Shape;7190;p375"/>
          <p:cNvSpPr/>
          <p:nvPr/>
        </p:nvSpPr>
        <p:spPr>
          <a:xfrm>
            <a:off x="3516025" y="4342808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7191" name="Google Shape;7191;p375"/>
          <p:cNvSpPr/>
          <p:nvPr/>
        </p:nvSpPr>
        <p:spPr>
          <a:xfrm>
            <a:off x="6110600" y="1418900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/>
          </a:p>
        </p:txBody>
      </p:sp>
      <p:sp>
        <p:nvSpPr>
          <p:cNvPr id="7192" name="Google Shape;7192;p375"/>
          <p:cNvSpPr/>
          <p:nvPr/>
        </p:nvSpPr>
        <p:spPr>
          <a:xfrm>
            <a:off x="6110600" y="1896767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/>
          </a:p>
        </p:txBody>
      </p:sp>
      <p:sp>
        <p:nvSpPr>
          <p:cNvPr id="7193" name="Google Shape;7193;p375"/>
          <p:cNvSpPr/>
          <p:nvPr/>
        </p:nvSpPr>
        <p:spPr>
          <a:xfrm>
            <a:off x="6110600" y="2374633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9E8"/>
        </a:solidFill>
        <a:effectLst/>
      </p:bgPr>
    </p:bg>
    <p:spTree>
      <p:nvGrpSpPr>
        <p:cNvPr id="1" name="Shape 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" name="Google Shape;7198;p376"/>
          <p:cNvSpPr/>
          <p:nvPr/>
        </p:nvSpPr>
        <p:spPr>
          <a:xfrm>
            <a:off x="2983225" y="743525"/>
            <a:ext cx="5773200" cy="3902100"/>
          </a:xfrm>
          <a:prstGeom prst="roundRect">
            <a:avLst>
              <a:gd name="adj" fmla="val 1940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9" name="Google Shape;7199;p3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00" name="Google Shape;7200;p3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7201" name="Google Shape;7201;p376"/>
          <p:cNvSpPr txBox="1"/>
          <p:nvPr/>
        </p:nvSpPr>
        <p:spPr>
          <a:xfrm>
            <a:off x="3204150" y="791800"/>
            <a:ext cx="5359800" cy="3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Educate all users on the danger of phishing and social engineering.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randomly generated passwords.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Ensure users are using multi-factor authentication (password + phone confirmation).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2" name="Google Shape;7202;p376"/>
          <p:cNvSpPr/>
          <p:nvPr/>
        </p:nvSpPr>
        <p:spPr>
          <a:xfrm>
            <a:off x="426676" y="767725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03" name="Google Shape;7203;p376"/>
          <p:cNvSpPr/>
          <p:nvPr/>
        </p:nvSpPr>
        <p:spPr>
          <a:xfrm>
            <a:off x="426675" y="1394825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7204" name="Google Shape;7204;p376"/>
          <p:cNvSpPr/>
          <p:nvPr/>
        </p:nvSpPr>
        <p:spPr>
          <a:xfrm>
            <a:off x="426675" y="1872692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7205" name="Google Shape;7205;p376"/>
          <p:cNvSpPr/>
          <p:nvPr/>
        </p:nvSpPr>
        <p:spPr>
          <a:xfrm>
            <a:off x="426675" y="2350558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7206" name="Google Shape;7206;p376"/>
          <p:cNvSpPr/>
          <p:nvPr/>
        </p:nvSpPr>
        <p:spPr>
          <a:xfrm>
            <a:off x="426675" y="2828425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7207" name="Google Shape;7207;p376"/>
          <p:cNvSpPr/>
          <p:nvPr/>
        </p:nvSpPr>
        <p:spPr>
          <a:xfrm>
            <a:off x="426675" y="3306292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7208" name="Google Shape;7208;p376"/>
          <p:cNvSpPr/>
          <p:nvPr/>
        </p:nvSpPr>
        <p:spPr>
          <a:xfrm>
            <a:off x="426675" y="3784159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7209" name="Google Shape;7209;p376"/>
          <p:cNvSpPr/>
          <p:nvPr/>
        </p:nvSpPr>
        <p:spPr>
          <a:xfrm>
            <a:off x="426675" y="4262025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9E8"/>
        </a:solidFill>
        <a:effectLst/>
      </p:bgPr>
    </p:bg>
    <p:spTree>
      <p:nvGrpSpPr>
        <p:cNvPr id="1" name="Shape 7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4" name="Google Shape;7214;p3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15" name="Google Shape;7215;p3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7216" name="Google Shape;7216;p377"/>
          <p:cNvSpPr/>
          <p:nvPr/>
        </p:nvSpPr>
        <p:spPr>
          <a:xfrm>
            <a:off x="2983225" y="743525"/>
            <a:ext cx="5773200" cy="3902100"/>
          </a:xfrm>
          <a:prstGeom prst="roundRect">
            <a:avLst>
              <a:gd name="adj" fmla="val 1940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7" name="Google Shape;7217;p377"/>
          <p:cNvSpPr txBox="1"/>
          <p:nvPr/>
        </p:nvSpPr>
        <p:spPr>
          <a:xfrm>
            <a:off x="3204150" y="791800"/>
            <a:ext cx="5359800" cy="3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and Server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(alphanumeric + symbol + special characters).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the output. 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out when closing a browser. (Logins are erased after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seconds of inactivity.)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servers are routinely patched against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latest known vulnerabilities.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 antivirus and user education.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8" name="Google Shape;7218;p377"/>
          <p:cNvSpPr/>
          <p:nvPr/>
        </p:nvSpPr>
        <p:spPr>
          <a:xfrm>
            <a:off x="426676" y="739375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19" name="Google Shape;7219;p377"/>
          <p:cNvSpPr/>
          <p:nvPr/>
        </p:nvSpPr>
        <p:spPr>
          <a:xfrm>
            <a:off x="426676" y="32151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20" name="Google Shape;7220;p377"/>
          <p:cNvSpPr/>
          <p:nvPr/>
        </p:nvSpPr>
        <p:spPr>
          <a:xfrm>
            <a:off x="426675" y="1366475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 attacks</a:t>
            </a:r>
            <a:endParaRPr/>
          </a:p>
        </p:txBody>
      </p:sp>
      <p:sp>
        <p:nvSpPr>
          <p:cNvPr id="7221" name="Google Shape;7221;p377"/>
          <p:cNvSpPr/>
          <p:nvPr/>
        </p:nvSpPr>
        <p:spPr>
          <a:xfrm>
            <a:off x="426675" y="1844342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7222" name="Google Shape;7222;p377"/>
          <p:cNvSpPr/>
          <p:nvPr/>
        </p:nvSpPr>
        <p:spPr>
          <a:xfrm>
            <a:off x="426675" y="2322208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7223" name="Google Shape;7223;p377"/>
          <p:cNvSpPr/>
          <p:nvPr/>
        </p:nvSpPr>
        <p:spPr>
          <a:xfrm>
            <a:off x="426675" y="3812517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exploits</a:t>
            </a:r>
            <a:endParaRPr/>
          </a:p>
        </p:txBody>
      </p:sp>
      <p:sp>
        <p:nvSpPr>
          <p:cNvPr id="7224" name="Google Shape;7224;p377"/>
          <p:cNvSpPr/>
          <p:nvPr/>
        </p:nvSpPr>
        <p:spPr>
          <a:xfrm>
            <a:off x="426675" y="4290383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9E8"/>
        </a:solidFill>
        <a:effectLst/>
      </p:bgPr>
    </p:bg>
    <p:spTree>
      <p:nvGrpSpPr>
        <p:cNvPr id="1" name="Shape 7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" name="Google Shape;7229;p378"/>
          <p:cNvSpPr/>
          <p:nvPr/>
        </p:nvSpPr>
        <p:spPr>
          <a:xfrm>
            <a:off x="361400" y="743525"/>
            <a:ext cx="8595600" cy="4055400"/>
          </a:xfrm>
          <a:prstGeom prst="roundRect">
            <a:avLst>
              <a:gd name="adj" fmla="val 194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0" name="Google Shape;7230;p3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/>
          </a:p>
        </p:txBody>
      </p:sp>
      <p:sp>
        <p:nvSpPr>
          <p:cNvPr id="7231" name="Google Shape;7231;p378"/>
          <p:cNvSpPr txBox="1"/>
          <p:nvPr/>
        </p:nvSpPr>
        <p:spPr>
          <a:xfrm>
            <a:off x="172050" y="743525"/>
            <a:ext cx="8799900" cy="4196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  Suggested Plan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Educate all users on the dangers of phishing and social engineering.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 randomly generated passwords.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have multi-factor authentication (password + phone confirmation).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lang="en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(alphanumeric + symbols).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the output.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off when closing a browser. </a:t>
            </a:r>
            <a:endParaRPr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servers are routinely patched against latest known vulnerabilities.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physical access to servers is protected by multiple forms of authentication (login + biometric).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data stored in the database is encrypted and cannot be read without additional login information.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database access on need-to-know basis.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and monitor all database access.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cloud security platforms follow best practices for security implementation.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2" name="Google Shape;7232;p3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7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7" name="Google Shape;7237;p379" descr="15 minute timer with alarm.&#10;&#10;15 minuten timer met alarm" title="15 Minute Countdown Timer with Alar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75" y="3198375"/>
            <a:ext cx="2345100" cy="1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8" name="Google Shape;7238;p37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64</a:t>
            </a:fld>
            <a:endParaRPr sz="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3" name="Google Shape;7243;p3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4" name="Google Shape;7244;p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5" name="Google Shape;7245;p380"/>
          <p:cNvSpPr txBox="1"/>
          <p:nvPr/>
        </p:nvSpPr>
        <p:spPr>
          <a:xfrm>
            <a:off x="3631000" y="1345575"/>
            <a:ext cx="52110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For the rest of today’s class, we will be setting up the </a:t>
            </a:r>
            <a:r>
              <a:rPr lang="en" sz="2200" b="1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virtual environments</a:t>
            </a:r>
            <a: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that we’ll use for the majority of technical activities in  the course.</a:t>
            </a:r>
            <a:endParaRPr sz="22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6" name="Google Shape;7246;p38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65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1" name="Google Shape;7251;p3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</a:t>
            </a:r>
            <a:br>
              <a:rPr lang="en"/>
            </a:br>
            <a:r>
              <a:rPr lang="en"/>
              <a:t>Virtual Machines</a:t>
            </a:r>
            <a:endParaRPr/>
          </a:p>
        </p:txBody>
      </p:sp>
      <p:sp>
        <p:nvSpPr>
          <p:cNvPr id="7252" name="Google Shape;7252;p38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66</a:t>
            </a:fld>
            <a:endParaRPr sz="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7" name="Google Shape;7257;p3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7258" name="Google Shape;7258;p3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Machines</a:t>
            </a:r>
            <a:endParaRPr/>
          </a:p>
        </p:txBody>
      </p:sp>
      <p:sp>
        <p:nvSpPr>
          <p:cNvPr id="7259" name="Google Shape;7259;p3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To most people, a computer means a physical laptop or desktop computer </a:t>
            </a:r>
            <a:br>
              <a:rPr lang="en"/>
            </a:br>
            <a:r>
              <a:rPr lang="en"/>
              <a:t>made of hardware, such as:  </a:t>
            </a:r>
            <a:endParaRPr/>
          </a:p>
        </p:txBody>
      </p:sp>
      <p:cxnSp>
        <p:nvCxnSpPr>
          <p:cNvPr id="7260" name="Google Shape;7260;p382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61" name="Google Shape;7261;p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049" y="1482050"/>
            <a:ext cx="774992" cy="34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2" name="Google Shape;7262;p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874" y="1482050"/>
            <a:ext cx="774992" cy="34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63" name="Google Shape;7263;p382"/>
          <p:cNvSpPr/>
          <p:nvPr/>
        </p:nvSpPr>
        <p:spPr>
          <a:xfrm>
            <a:off x="3434675" y="1482050"/>
            <a:ext cx="2334000" cy="476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Graphic Cards</a:t>
            </a:r>
            <a:endParaRPr/>
          </a:p>
        </p:txBody>
      </p:sp>
      <p:sp>
        <p:nvSpPr>
          <p:cNvPr id="7264" name="Google Shape;7264;p382"/>
          <p:cNvSpPr/>
          <p:nvPr/>
        </p:nvSpPr>
        <p:spPr>
          <a:xfrm>
            <a:off x="6402875" y="1482050"/>
            <a:ext cx="2334000" cy="476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Hard Drives</a:t>
            </a:r>
            <a:endParaRPr/>
          </a:p>
        </p:txBody>
      </p:sp>
      <p:sp>
        <p:nvSpPr>
          <p:cNvPr id="7265" name="Google Shape;7265;p382"/>
          <p:cNvSpPr/>
          <p:nvPr/>
        </p:nvSpPr>
        <p:spPr>
          <a:xfrm>
            <a:off x="409500" y="1482050"/>
            <a:ext cx="2334000" cy="476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Monitors</a:t>
            </a:r>
            <a:endParaRPr/>
          </a:p>
        </p:txBody>
      </p:sp>
      <p:pic>
        <p:nvPicPr>
          <p:cNvPr id="7266" name="Google Shape;7266;p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323" y="2158575"/>
            <a:ext cx="2146500" cy="1518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67" name="Google Shape;7267;p3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75" y="2100650"/>
            <a:ext cx="2146500" cy="20466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68" name="Google Shape;7268;p3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1063" y="2329475"/>
            <a:ext cx="939825" cy="1177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69" name="Google Shape;7269;p382"/>
          <p:cNvSpPr/>
          <p:nvPr/>
        </p:nvSpPr>
        <p:spPr>
          <a:xfrm>
            <a:off x="6402875" y="4211375"/>
            <a:ext cx="2334000" cy="476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etc.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4" name="Google Shape;7274;p383"/>
          <p:cNvPicPr preferRelativeResize="0"/>
          <p:nvPr/>
        </p:nvPicPr>
        <p:blipFill rotWithShape="1">
          <a:blip r:embed="rId3">
            <a:alphaModFix/>
          </a:blip>
          <a:srcRect t="4281" r="1854" b="6144"/>
          <a:stretch/>
        </p:blipFill>
        <p:spPr>
          <a:xfrm>
            <a:off x="-12300" y="0"/>
            <a:ext cx="9168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75" name="Google Shape;7275;p3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7276" name="Google Shape;7276;p3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7277" name="Google Shape;7277;p3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6605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It is possible to write programs that simulate entire physical computers.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2" name="Google Shape;7282;p384"/>
          <p:cNvPicPr preferRelativeResize="0"/>
          <p:nvPr/>
        </p:nvPicPr>
        <p:blipFill rotWithShape="1">
          <a:blip r:embed="rId3">
            <a:alphaModFix/>
          </a:blip>
          <a:srcRect l="15863" r="948"/>
          <a:stretch/>
        </p:blipFill>
        <p:spPr>
          <a:xfrm>
            <a:off x="-12175" y="-44950"/>
            <a:ext cx="9168598" cy="5188449"/>
          </a:xfrm>
          <a:prstGeom prst="rect">
            <a:avLst/>
          </a:prstGeom>
          <a:noFill/>
          <a:ln>
            <a:noFill/>
          </a:ln>
        </p:spPr>
      </p:pic>
      <p:sp>
        <p:nvSpPr>
          <p:cNvPr id="7283" name="Google Shape;7283;p3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7284" name="Google Shape;7284;p3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7285" name="Google Shape;7285;p3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550800" cy="21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Virtual machines are programs that simulate entire computers.</a:t>
            </a:r>
            <a:endParaRPr/>
          </a:p>
        </p:txBody>
      </p:sp>
      <p:cxnSp>
        <p:nvCxnSpPr>
          <p:cNvPr id="7286" name="Google Shape;7286;p384"/>
          <p:cNvCxnSpPr/>
          <p:nvPr/>
        </p:nvCxnSpPr>
        <p:spPr>
          <a:xfrm>
            <a:off x="274375" y="640080"/>
            <a:ext cx="331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7" name="Google Shape;7287;p384"/>
          <p:cNvSpPr txBox="1"/>
          <p:nvPr/>
        </p:nvSpPr>
        <p:spPr>
          <a:xfrm>
            <a:off x="175" y="1709025"/>
            <a:ext cx="3550800" cy="21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173736" lvl="0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Virtual machines (VMs) can operate as entirely different computers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than the one they’re running on.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173736" lvl="0" indent="-180340" algn="l" rtl="0">
              <a:spcBef>
                <a:spcPts val="1000"/>
              </a:spcBef>
              <a:spcAft>
                <a:spcPts val="100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run many different VMs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on a single physical computer.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215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4143;p215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4144;p215"/>
          <p:cNvSpPr txBox="1">
            <a:spLocks noGrp="1"/>
          </p:cNvSpPr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1</a:t>
            </a:r>
            <a:r>
              <a:rPr lang="en"/>
              <a:t>: </a:t>
            </a:r>
            <a:br>
              <a:rPr lang="en"/>
            </a:br>
            <a:r>
              <a:rPr lang="en"/>
              <a:t>Explosive Growth </a:t>
            </a:r>
            <a:br>
              <a:rPr lang="en"/>
            </a:br>
            <a:r>
              <a:rPr lang="en"/>
              <a:t>in Dependence of IT</a:t>
            </a:r>
            <a:endParaRPr/>
          </a:p>
        </p:txBody>
      </p:sp>
      <p:sp>
        <p:nvSpPr>
          <p:cNvPr id="4145" name="Google Shape;4145;p215"/>
          <p:cNvSpPr txBox="1">
            <a:spLocks noGrp="1"/>
          </p:cNvSpPr>
          <p:nvPr>
            <p:ph type="subTitle" idx="1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Nearly every personal, social, and commercial aspect of </a:t>
            </a:r>
            <a:br>
              <a:rPr lang="en"/>
            </a:br>
            <a:r>
              <a:rPr lang="en"/>
              <a:t>our lives makes contact with </a:t>
            </a:r>
            <a:r>
              <a:rPr lang="en" b="1"/>
              <a:t>vulnerable IT infrastructure</a:t>
            </a:r>
            <a:r>
              <a:rPr lang="en"/>
              <a:t>. </a:t>
            </a:r>
            <a:endParaRPr/>
          </a:p>
        </p:txBody>
      </p:sp>
      <p:sp>
        <p:nvSpPr>
          <p:cNvPr id="4146" name="Google Shape;4146;p2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147" name="Google Shape;4147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800" y="161726"/>
            <a:ext cx="6105676" cy="529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2" name="Google Shape;7292;p385"/>
          <p:cNvPicPr preferRelativeResize="0"/>
          <p:nvPr/>
        </p:nvPicPr>
        <p:blipFill rotWithShape="1">
          <a:blip r:embed="rId3">
            <a:alphaModFix/>
          </a:blip>
          <a:srcRect l="4074" r="5972" b="3855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3" name="Google Shape;7293;p385"/>
          <p:cNvSpPr/>
          <p:nvPr/>
        </p:nvSpPr>
        <p:spPr>
          <a:xfrm>
            <a:off x="4627650" y="983625"/>
            <a:ext cx="3584400" cy="476100"/>
          </a:xfrm>
          <a:prstGeom prst="roundRect">
            <a:avLst>
              <a:gd name="adj" fmla="val 16667"/>
            </a:avLst>
          </a:prstGeom>
          <a:solidFill>
            <a:srgbClr val="9BD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4" name="Google Shape;7294;p3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Physical vs. Virtual Machines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95" name="Google Shape;7295;p385"/>
          <p:cNvSpPr txBox="1">
            <a:spLocks noGrp="1"/>
          </p:cNvSpPr>
          <p:nvPr>
            <p:ph type="body" idx="3"/>
          </p:nvPr>
        </p:nvSpPr>
        <p:spPr>
          <a:xfrm>
            <a:off x="4721000" y="1383525"/>
            <a:ext cx="3665700" cy="1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182875" rIns="91425" bIns="91425" anchor="t" anchorCtr="0">
            <a:noAutofit/>
          </a:bodyPr>
          <a:lstStyle/>
          <a:p>
            <a:pPr marL="1714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</a:rPr>
              <a:t>Typically more efficient because </a:t>
            </a:r>
            <a:br>
              <a:rPr lang="en" sz="1300">
                <a:solidFill>
                  <a:srgbClr val="24292E"/>
                </a:solidFill>
              </a:rPr>
            </a:br>
            <a:r>
              <a:rPr lang="en" sz="1300">
                <a:solidFill>
                  <a:srgbClr val="24292E"/>
                </a:solidFill>
              </a:rPr>
              <a:t>they have direct access to hardware components.</a:t>
            </a:r>
            <a:endParaRPr sz="1500"/>
          </a:p>
        </p:txBody>
      </p:sp>
      <p:sp>
        <p:nvSpPr>
          <p:cNvPr id="7296" name="Google Shape;7296;p385"/>
          <p:cNvSpPr txBox="1">
            <a:spLocks noGrp="1"/>
          </p:cNvSpPr>
          <p:nvPr>
            <p:ph type="body" idx="3"/>
          </p:nvPr>
        </p:nvSpPr>
        <p:spPr>
          <a:xfrm>
            <a:off x="715638" y="1383525"/>
            <a:ext cx="3584400" cy="1783800"/>
          </a:xfrm>
          <a:prstGeom prst="rect">
            <a:avLst/>
          </a:prstGeom>
          <a:ln>
            <a:noFill/>
          </a:ln>
        </p:spPr>
        <p:txBody>
          <a:bodyPr spcFirstLastPara="1" wrap="square" lIns="274300" tIns="182875" rIns="91425" bIns="91425" anchor="t" anchorCtr="0">
            <a:noAutofit/>
          </a:bodyPr>
          <a:lstStyle/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4292E"/>
                </a:solidFill>
              </a:rPr>
              <a:t>Easy and inexpensive (or free) to set up.</a:t>
            </a:r>
            <a:endParaRPr sz="1300">
              <a:solidFill>
                <a:srgbClr val="24292E"/>
              </a:solidFill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4292E"/>
                </a:solidFill>
              </a:rPr>
              <a:t>Easily distributed. In this class, we’ll be distributing VMs so each student is running the exact same setup.</a:t>
            </a:r>
            <a:endParaRPr sz="1300">
              <a:solidFill>
                <a:srgbClr val="24292E"/>
              </a:solidFill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24292E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4292E"/>
                </a:solidFill>
              </a:rPr>
              <a:t>Multiple VMs can be placed on a single physical machine.</a:t>
            </a:r>
            <a:endParaRPr sz="1500"/>
          </a:p>
        </p:txBody>
      </p:sp>
      <p:sp>
        <p:nvSpPr>
          <p:cNvPr id="7297" name="Google Shape;7297;p385"/>
          <p:cNvSpPr txBox="1"/>
          <p:nvPr/>
        </p:nvSpPr>
        <p:spPr>
          <a:xfrm>
            <a:off x="4721000" y="987800"/>
            <a:ext cx="34911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Physical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98" name="Google Shape;7298;p385"/>
          <p:cNvSpPr/>
          <p:nvPr/>
        </p:nvSpPr>
        <p:spPr>
          <a:xfrm>
            <a:off x="948925" y="983625"/>
            <a:ext cx="3624000" cy="476100"/>
          </a:xfrm>
          <a:prstGeom prst="roundRect">
            <a:avLst>
              <a:gd name="adj" fmla="val 16667"/>
            </a:avLst>
          </a:prstGeom>
          <a:solidFill>
            <a:srgbClr val="9BD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9" name="Google Shape;7299;p385"/>
          <p:cNvSpPr txBox="1"/>
          <p:nvPr/>
        </p:nvSpPr>
        <p:spPr>
          <a:xfrm>
            <a:off x="985075" y="983575"/>
            <a:ext cx="3324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Virtual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00" name="Google Shape;7300;p385"/>
          <p:cNvSpPr/>
          <p:nvPr/>
        </p:nvSpPr>
        <p:spPr>
          <a:xfrm>
            <a:off x="4261854" y="911591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Medium"/>
                <a:ea typeface="Roboto Medium"/>
                <a:cs typeface="Roboto Medium"/>
                <a:sym typeface="Roboto Medium"/>
              </a:rPr>
              <a:t>vs.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01" name="Google Shape;7301;p38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70</a:t>
            </a:fld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p3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Our Virtual Machines</a:t>
            </a:r>
            <a:endParaRPr/>
          </a:p>
        </p:txBody>
      </p:sp>
      <p:sp>
        <p:nvSpPr>
          <p:cNvPr id="7307" name="Google Shape;7307;p3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768200" cy="929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 setting up our virtual environments. For the rest of the class, we’ll focus on the three-step installation process outlined in the </a:t>
            </a:r>
            <a:r>
              <a:rPr lang="en" b="1"/>
              <a:t>Using Vagrant</a:t>
            </a:r>
            <a:r>
              <a:rPr lang="en"/>
              <a:t> document: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b="1"/>
          </a:p>
        </p:txBody>
      </p:sp>
      <p:pic>
        <p:nvPicPr>
          <p:cNvPr id="7308" name="Google Shape;7308;p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350" y="851575"/>
            <a:ext cx="3895017" cy="3571075"/>
          </a:xfrm>
          <a:prstGeom prst="rect">
            <a:avLst/>
          </a:prstGeom>
          <a:noFill/>
          <a:ln>
            <a:noFill/>
          </a:ln>
          <a:effectLst>
            <a:outerShdw blurRad="200025" dist="9525" algn="bl" rotWithShape="0">
              <a:srgbClr val="000000">
                <a:alpha val="26000"/>
              </a:srgbClr>
            </a:outerShdw>
          </a:effectLst>
        </p:spPr>
      </p:pic>
      <p:sp>
        <p:nvSpPr>
          <p:cNvPr id="7309" name="Google Shape;7309;p386"/>
          <p:cNvSpPr/>
          <p:nvPr/>
        </p:nvSpPr>
        <p:spPr>
          <a:xfrm>
            <a:off x="1352550" y="2317950"/>
            <a:ext cx="32196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Accessing the command line and downloading VirtualBox and Vagrant.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10" name="Google Shape;7310;p386"/>
          <p:cNvGrpSpPr/>
          <p:nvPr/>
        </p:nvGrpSpPr>
        <p:grpSpPr>
          <a:xfrm>
            <a:off x="457200" y="2314763"/>
            <a:ext cx="776889" cy="621300"/>
            <a:chOff x="457200" y="1378813"/>
            <a:chExt cx="776889" cy="621300"/>
          </a:xfrm>
        </p:grpSpPr>
        <p:sp>
          <p:nvSpPr>
            <p:cNvPr id="7311" name="Google Shape;7311;p3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12" name="Google Shape;7312;p3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313" name="Google Shape;7313;p386"/>
          <p:cNvSpPr/>
          <p:nvPr/>
        </p:nvSpPr>
        <p:spPr>
          <a:xfrm>
            <a:off x="1352550" y="3064400"/>
            <a:ext cx="32196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Downloading the virtual machine using Vagrant files and scripts.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14" name="Google Shape;7314;p386"/>
          <p:cNvGrpSpPr/>
          <p:nvPr/>
        </p:nvGrpSpPr>
        <p:grpSpPr>
          <a:xfrm>
            <a:off x="457200" y="3061213"/>
            <a:ext cx="776889" cy="621300"/>
            <a:chOff x="457200" y="1378813"/>
            <a:chExt cx="776889" cy="621300"/>
          </a:xfrm>
        </p:grpSpPr>
        <p:sp>
          <p:nvSpPr>
            <p:cNvPr id="7315" name="Google Shape;7315;p3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16" name="Google Shape;7316;p3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317" name="Google Shape;7317;p386"/>
          <p:cNvSpPr/>
          <p:nvPr/>
        </p:nvSpPr>
        <p:spPr>
          <a:xfrm>
            <a:off x="1352550" y="3804525"/>
            <a:ext cx="32196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Accessing the virtual machine.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18" name="Google Shape;7318;p386"/>
          <p:cNvGrpSpPr/>
          <p:nvPr/>
        </p:nvGrpSpPr>
        <p:grpSpPr>
          <a:xfrm>
            <a:off x="457200" y="3801338"/>
            <a:ext cx="776889" cy="621300"/>
            <a:chOff x="457200" y="1378813"/>
            <a:chExt cx="776889" cy="621300"/>
          </a:xfrm>
        </p:grpSpPr>
        <p:sp>
          <p:nvSpPr>
            <p:cNvPr id="7319" name="Google Shape;7319;p3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20" name="Google Shape;7320;p3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321" name="Google Shape;7321;p38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71</a:t>
            </a:fld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6" name="Google Shape;7326;p38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7" name="Google Shape;7327;p38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edium"/>
                <a:ea typeface="Roboto Medium"/>
                <a:cs typeface="Roboto Medium"/>
                <a:sym typeface="Roboto Medium"/>
              </a:rPr>
              <a:t>Everyone Do:</a:t>
            </a:r>
            <a:r>
              <a:rPr lang="en" sz="2600"/>
              <a:t>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Local Machine Setup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As a class, we will set up our virtual machines. Make sure you have access to the</a:t>
            </a:r>
            <a:r>
              <a:rPr lang="en" sz="2000"/>
              <a:t>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Using Vagrant</a:t>
            </a:r>
            <a:r>
              <a:rPr lang="en" sz="2000" b="1"/>
              <a:t>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documentation. </a:t>
            </a:r>
            <a:r>
              <a:rPr lang="en" sz="2000"/>
              <a:t> </a:t>
            </a:r>
            <a:endParaRPr sz="2000"/>
          </a:p>
        </p:txBody>
      </p:sp>
      <p:sp>
        <p:nvSpPr>
          <p:cNvPr id="7328" name="Google Shape;7328;p38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72</a:t>
            </a:fld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3" name="Google Shape;7333;p388"/>
          <p:cNvSpPr/>
          <p:nvPr/>
        </p:nvSpPr>
        <p:spPr>
          <a:xfrm>
            <a:off x="181950" y="574600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4" name="Google Shape;7334;p388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5" name="Google Shape;7335;p388"/>
          <p:cNvSpPr txBox="1">
            <a:spLocks noGrp="1"/>
          </p:cNvSpPr>
          <p:nvPr>
            <p:ph type="title"/>
          </p:nvPr>
        </p:nvSpPr>
        <p:spPr>
          <a:xfrm>
            <a:off x="1863675" y="0"/>
            <a:ext cx="72927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Accessing the command line and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downloading VirtualBox and Vagrant.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36" name="Google Shape;7336;p388"/>
          <p:cNvSpPr txBox="1">
            <a:spLocks noGrp="1"/>
          </p:cNvSpPr>
          <p:nvPr>
            <p:ph type="subTitle" idx="1"/>
          </p:nvPr>
        </p:nvSpPr>
        <p:spPr>
          <a:xfrm>
            <a:off x="0" y="1137750"/>
            <a:ext cx="9144000" cy="354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 run virtual machines, we will first need to make sure that we have the following tools installed: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37" name="Google Shape;7337;p388"/>
          <p:cNvCxnSpPr/>
          <p:nvPr/>
        </p:nvCxnSpPr>
        <p:spPr>
          <a:xfrm>
            <a:off x="274375" y="107023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38" name="Google Shape;7338;p388"/>
          <p:cNvSpPr/>
          <p:nvPr/>
        </p:nvSpPr>
        <p:spPr>
          <a:xfrm>
            <a:off x="3166300" y="2095800"/>
            <a:ext cx="2809200" cy="2102700"/>
          </a:xfrm>
          <a:prstGeom prst="roundRect">
            <a:avLst>
              <a:gd name="adj" fmla="val 6916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VirtualBox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 virtualization tool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will use to run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various lab activities.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VirtualBox allows us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to run different operating systems on our local machines.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39" name="Google Shape;7339;p388"/>
          <p:cNvPicPr preferRelativeResize="0"/>
          <p:nvPr/>
        </p:nvPicPr>
        <p:blipFill rotWithShape="1">
          <a:blip r:embed="rId3">
            <a:alphaModFix/>
          </a:blip>
          <a:srcRect l="25551" r="25935"/>
          <a:stretch/>
        </p:blipFill>
        <p:spPr>
          <a:xfrm>
            <a:off x="4979950" y="2145975"/>
            <a:ext cx="947700" cy="10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0" name="Google Shape;7340;p388"/>
          <p:cNvSpPr/>
          <p:nvPr/>
        </p:nvSpPr>
        <p:spPr>
          <a:xfrm>
            <a:off x="6121750" y="2095800"/>
            <a:ext cx="2809200" cy="2622300"/>
          </a:xfrm>
          <a:prstGeom prst="roundRect">
            <a:avLst>
              <a:gd name="adj" fmla="val 4960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Vagrant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 tool we'll use to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build and set up these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virtual environments.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Vagrant will allow us to run scripts that install these virtual machines, which will then be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run using VirtualBox. We will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run these scripts using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Git Bash or Terminal.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1" name="Google Shape;7341;p388"/>
          <p:cNvPicPr preferRelativeResize="0"/>
          <p:nvPr/>
        </p:nvPicPr>
        <p:blipFill rotWithShape="1">
          <a:blip r:embed="rId4">
            <a:alphaModFix/>
          </a:blip>
          <a:srcRect r="71186"/>
          <a:stretch/>
        </p:blipFill>
        <p:spPr>
          <a:xfrm>
            <a:off x="8055852" y="2276025"/>
            <a:ext cx="733723" cy="6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2" name="Google Shape;7342;p38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73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7343" name="Google Shape;7343;p388"/>
          <p:cNvSpPr/>
          <p:nvPr/>
        </p:nvSpPr>
        <p:spPr>
          <a:xfrm>
            <a:off x="210825" y="2095800"/>
            <a:ext cx="2809200" cy="969300"/>
          </a:xfrm>
          <a:prstGeom prst="roundRect">
            <a:avLst>
              <a:gd name="adj" fmla="val 8630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Git Bash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for Windows users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4" name="Google Shape;7344;p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3495" y="2156543"/>
            <a:ext cx="826150" cy="8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5" name="Google Shape;7345;p388"/>
          <p:cNvSpPr/>
          <p:nvPr/>
        </p:nvSpPr>
        <p:spPr>
          <a:xfrm>
            <a:off x="210850" y="3229138"/>
            <a:ext cx="2809200" cy="969300"/>
          </a:xfrm>
          <a:prstGeom prst="roundRect">
            <a:avLst>
              <a:gd name="adj" fmla="val 8630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Terminal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Mac users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6" name="Google Shape;7346;p3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5275" y="3363351"/>
            <a:ext cx="802550" cy="7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7" name="Google Shape;7347;p388"/>
          <p:cNvSpPr/>
          <p:nvPr/>
        </p:nvSpPr>
        <p:spPr>
          <a:xfrm>
            <a:off x="274374" y="7"/>
            <a:ext cx="1589311" cy="906144"/>
          </a:xfrm>
          <a:prstGeom prst="flowChartOffpageConnector">
            <a:avLst/>
          </a:prstGeom>
          <a:solidFill>
            <a:srgbClr val="DD4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8" name="Google Shape;7348;p388"/>
          <p:cNvSpPr txBox="1"/>
          <p:nvPr/>
        </p:nvSpPr>
        <p:spPr>
          <a:xfrm>
            <a:off x="274375" y="275700"/>
            <a:ext cx="1589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3" name="Google Shape;7353;p389"/>
          <p:cNvPicPr preferRelativeResize="0"/>
          <p:nvPr/>
        </p:nvPicPr>
        <p:blipFill rotWithShape="1">
          <a:blip r:embed="rId3">
            <a:alphaModFix/>
          </a:blip>
          <a:srcRect l="6071" r="5031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354" name="Google Shape;7354;p389"/>
          <p:cNvSpPr txBox="1">
            <a:spLocks noGrp="1"/>
          </p:cNvSpPr>
          <p:nvPr>
            <p:ph type="title"/>
          </p:nvPr>
        </p:nvSpPr>
        <p:spPr>
          <a:xfrm>
            <a:off x="3325875" y="703325"/>
            <a:ext cx="5830500" cy="2328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Does everyone have Git Bash or Terminal, VirtualBox, and Vagrant installed?</a:t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If so, let’s move on.  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55" name="Google Shape;7355;p3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0" name="Google Shape;7360;p390"/>
          <p:cNvSpPr/>
          <p:nvPr/>
        </p:nvSpPr>
        <p:spPr>
          <a:xfrm>
            <a:off x="181950" y="574600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1" name="Google Shape;7361;p390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2" name="Google Shape;7362;p390"/>
          <p:cNvSpPr txBox="1">
            <a:spLocks noGrp="1"/>
          </p:cNvSpPr>
          <p:nvPr>
            <p:ph type="title"/>
          </p:nvPr>
        </p:nvSpPr>
        <p:spPr>
          <a:xfrm>
            <a:off x="1863675" y="0"/>
            <a:ext cx="72927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Downloading the virtual machine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using Vagrant files and scripts.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63" name="Google Shape;7363;p390"/>
          <p:cNvSpPr txBox="1">
            <a:spLocks noGrp="1"/>
          </p:cNvSpPr>
          <p:nvPr>
            <p:ph type="subTitle" idx="1"/>
          </p:nvPr>
        </p:nvSpPr>
        <p:spPr>
          <a:xfrm>
            <a:off x="0" y="1213950"/>
            <a:ext cx="9144000" cy="3540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Now that we have our tools installed, we need to download the following files: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64" name="Google Shape;7364;p390"/>
          <p:cNvCxnSpPr/>
          <p:nvPr/>
        </p:nvCxnSpPr>
        <p:spPr>
          <a:xfrm>
            <a:off x="274375" y="107023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65" name="Google Shape;7365;p390"/>
          <p:cNvSpPr/>
          <p:nvPr/>
        </p:nvSpPr>
        <p:spPr>
          <a:xfrm>
            <a:off x="433550" y="1843075"/>
            <a:ext cx="2797500" cy="1964400"/>
          </a:xfrm>
          <a:prstGeom prst="roundRect">
            <a:avLst>
              <a:gd name="adj" fmla="val 6916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75" tIns="18287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vagrant-linux.sh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script file that ensures your virtual machine is installed properly on your computer.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6" name="Google Shape;7366;p39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75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7367" name="Google Shape;7367;p390"/>
          <p:cNvSpPr/>
          <p:nvPr/>
        </p:nvSpPr>
        <p:spPr>
          <a:xfrm>
            <a:off x="274374" y="7"/>
            <a:ext cx="1589311" cy="906144"/>
          </a:xfrm>
          <a:prstGeom prst="flowChartOffpageConnector">
            <a:avLst/>
          </a:prstGeom>
          <a:solidFill>
            <a:srgbClr val="DD4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8" name="Google Shape;7368;p390"/>
          <p:cNvSpPr txBox="1"/>
          <p:nvPr/>
        </p:nvSpPr>
        <p:spPr>
          <a:xfrm>
            <a:off x="274375" y="275700"/>
            <a:ext cx="1589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9" name="Google Shape;7369;p390"/>
          <p:cNvSpPr/>
          <p:nvPr/>
        </p:nvSpPr>
        <p:spPr>
          <a:xfrm>
            <a:off x="3463625" y="1843075"/>
            <a:ext cx="3974100" cy="1964400"/>
          </a:xfrm>
          <a:prstGeom prst="roundRect">
            <a:avLst>
              <a:gd name="adj" fmla="val 6916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75" tIns="18287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Vagrantfile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file that configures and defines your virtual machine setup. In our case, this Vagrantfile, when executed via the </a:t>
            </a:r>
            <a:r>
              <a:rPr lang="en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vagrant-linux.sh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script, configures the custom Linux Ubuntu machine you are using.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0" name="Google Shape;7370;p390"/>
          <p:cNvSpPr txBox="1">
            <a:spLocks noGrp="1"/>
          </p:cNvSpPr>
          <p:nvPr>
            <p:ph type="subTitle" idx="1"/>
          </p:nvPr>
        </p:nvSpPr>
        <p:spPr>
          <a:xfrm>
            <a:off x="0" y="4016000"/>
            <a:ext cx="9144000" cy="3540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Once you have these files on your machine, work through Part 2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of the </a:t>
            </a:r>
            <a:r>
              <a:rPr lang="en" b="1">
                <a:solidFill>
                  <a:srgbClr val="FFFFFF"/>
                </a:solidFill>
              </a:rPr>
              <a:t>Using Vagrant</a:t>
            </a:r>
            <a:r>
              <a:rPr lang="en">
                <a:solidFill>
                  <a:srgbClr val="FFFFFF"/>
                </a:solidFill>
              </a:rPr>
              <a:t> documentation.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5" name="Google Shape;7375;p391"/>
          <p:cNvPicPr preferRelativeResize="0"/>
          <p:nvPr/>
        </p:nvPicPr>
        <p:blipFill rotWithShape="1">
          <a:blip r:embed="rId3">
            <a:alphaModFix/>
          </a:blip>
          <a:srcRect l="6071" r="5031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376" name="Google Shape;7376;p391"/>
          <p:cNvSpPr txBox="1">
            <a:spLocks noGrp="1"/>
          </p:cNvSpPr>
          <p:nvPr>
            <p:ph type="title"/>
          </p:nvPr>
        </p:nvSpPr>
        <p:spPr>
          <a:xfrm>
            <a:off x="3325875" y="536625"/>
            <a:ext cx="5830500" cy="2495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Has everyone set up their virtual machine using </a:t>
            </a:r>
            <a:r>
              <a:rPr lang="en" sz="3600">
                <a:solidFill>
                  <a:srgbClr val="00FF00"/>
                </a:solidFill>
                <a:highlight>
                  <a:srgbClr val="434343"/>
                </a:highlight>
                <a:latin typeface="Inconsolata Regular"/>
                <a:ea typeface="Inconsolata Regular"/>
                <a:cs typeface="Inconsolata Regular"/>
                <a:sym typeface="Inconsolata Regular"/>
              </a:rPr>
              <a:t>vagrant.linux.sh</a:t>
            </a: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3600">
                <a:solidFill>
                  <a:srgbClr val="00FF00"/>
                </a:solidFill>
                <a:highlight>
                  <a:srgbClr val="434343"/>
                </a:highlight>
                <a:latin typeface="Inconsolata Regular"/>
                <a:ea typeface="Inconsolata Regular"/>
                <a:cs typeface="Inconsolata Regular"/>
                <a:sym typeface="Inconsolata Regular"/>
              </a:rPr>
              <a:t>Vagrantfile</a:t>
            </a: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If so, let’s move on.    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77" name="Google Shape;7377;p3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2" name="Google Shape;7382;p392"/>
          <p:cNvSpPr/>
          <p:nvPr/>
        </p:nvSpPr>
        <p:spPr>
          <a:xfrm>
            <a:off x="181950" y="574600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3" name="Google Shape;7383;p392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4" name="Google Shape;7384;p392"/>
          <p:cNvSpPr txBox="1">
            <a:spLocks noGrp="1"/>
          </p:cNvSpPr>
          <p:nvPr>
            <p:ph type="title"/>
          </p:nvPr>
        </p:nvSpPr>
        <p:spPr>
          <a:xfrm>
            <a:off x="1863675" y="0"/>
            <a:ext cx="72927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Accessing the virtual machine.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5" name="Google Shape;7385;p392"/>
          <p:cNvSpPr txBox="1">
            <a:spLocks noGrp="1"/>
          </p:cNvSpPr>
          <p:nvPr>
            <p:ph type="subTitle" idx="1"/>
          </p:nvPr>
        </p:nvSpPr>
        <p:spPr>
          <a:xfrm>
            <a:off x="0" y="1616950"/>
            <a:ext cx="3385500" cy="10692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Now we will access the </a:t>
            </a:r>
            <a:r>
              <a:rPr lang="en" b="1">
                <a:solidFill>
                  <a:srgbClr val="FFFFFF"/>
                </a:solidFill>
              </a:rPr>
              <a:t>graphical user interface (GUI)</a:t>
            </a:r>
            <a:r>
              <a:rPr lang="en">
                <a:solidFill>
                  <a:srgbClr val="FFFFFF"/>
                </a:solidFill>
              </a:rPr>
              <a:t> of our virtual machine.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86" name="Google Shape;7386;p392"/>
          <p:cNvCxnSpPr/>
          <p:nvPr/>
        </p:nvCxnSpPr>
        <p:spPr>
          <a:xfrm>
            <a:off x="274375" y="107023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87" name="Google Shape;7387;p39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77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7388" name="Google Shape;7388;p392"/>
          <p:cNvSpPr/>
          <p:nvPr/>
        </p:nvSpPr>
        <p:spPr>
          <a:xfrm>
            <a:off x="274374" y="7"/>
            <a:ext cx="1589311" cy="906144"/>
          </a:xfrm>
          <a:prstGeom prst="flowChartOffpageConnector">
            <a:avLst/>
          </a:prstGeom>
          <a:solidFill>
            <a:srgbClr val="DD4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9" name="Google Shape;7389;p392"/>
          <p:cNvSpPr txBox="1"/>
          <p:nvPr/>
        </p:nvSpPr>
        <p:spPr>
          <a:xfrm>
            <a:off x="274375" y="275700"/>
            <a:ext cx="1589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0" name="Google Shape;7390;p392"/>
          <p:cNvSpPr txBox="1">
            <a:spLocks noGrp="1"/>
          </p:cNvSpPr>
          <p:nvPr>
            <p:ph type="subTitle" idx="1"/>
          </p:nvPr>
        </p:nvSpPr>
        <p:spPr>
          <a:xfrm>
            <a:off x="0" y="2864125"/>
            <a:ext cx="3385500" cy="4707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</a:t>
            </a:r>
            <a:r>
              <a:rPr lang="en" b="1">
                <a:solidFill>
                  <a:srgbClr val="FFFFFF"/>
                </a:solidFill>
              </a:rPr>
              <a:t>Part 3</a:t>
            </a:r>
            <a:r>
              <a:rPr lang="en">
                <a:solidFill>
                  <a:srgbClr val="FFFFFF"/>
                </a:solidFill>
              </a:rPr>
              <a:t> of the Using Vagrant documentation to access your virtual machine.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391" name="Google Shape;7391;p392"/>
          <p:cNvPicPr preferRelativeResize="0"/>
          <p:nvPr/>
        </p:nvPicPr>
        <p:blipFill rotWithShape="1">
          <a:blip r:embed="rId3">
            <a:alphaModFix/>
          </a:blip>
          <a:srcRect b="714"/>
          <a:stretch/>
        </p:blipFill>
        <p:spPr>
          <a:xfrm>
            <a:off x="3808175" y="1286325"/>
            <a:ext cx="4596124" cy="34244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algn="bl" rotWithShape="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6" name="Google Shape;7396;p39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7397" name="Google Shape;7397;p3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98" name="Google Shape;7398;p3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9" name="Google Shape;7399;p39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Accessed the command line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downloaded VirtualBox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Vagrant.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00" name="Google Shape;7400;p393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7401" name="Google Shape;7401;p3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DD4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402" name="Google Shape;7402;p3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DD4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3" name="Google Shape;7403;p393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Downloaded the virtual machine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Vagrant files and scripts.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04" name="Google Shape;7404;p39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7405" name="Google Shape;7405;p3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E1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406" name="Google Shape;7406;p3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E1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407" name="Google Shape;7407;p39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Accessed the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virtual machine.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8" name="Google Shape;7408;p3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VM Setup Confirmation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09" name="Google Shape;7409;p3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At this point, everyone should have: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410" name="Google Shape;7410;p3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1" name="Google Shape;7411;p39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78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6" name="Google Shape;7416;p39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Maintenance </a:t>
            </a:r>
            <a:br>
              <a:rPr lang="en"/>
            </a:br>
            <a:r>
              <a:rPr lang="en"/>
              <a:t>(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 time allows</a:t>
            </a:r>
            <a:r>
              <a:rPr lang="en"/>
              <a:t>)</a:t>
            </a:r>
            <a:endParaRPr/>
          </a:p>
        </p:txBody>
      </p:sp>
      <p:sp>
        <p:nvSpPr>
          <p:cNvPr id="7417" name="Google Shape;7417;p39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79</a:t>
            </a:fld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p216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3" name="Google Shape;4153;p216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4" name="Google Shape;4154;p216"/>
          <p:cNvPicPr preferRelativeResize="0"/>
          <p:nvPr/>
        </p:nvPicPr>
        <p:blipFill rotWithShape="1">
          <a:blip r:embed="rId3">
            <a:alphaModFix/>
          </a:blip>
          <a:srcRect l="-1569" t="2780" r="4698" b="-2780"/>
          <a:stretch/>
        </p:blipFill>
        <p:spPr>
          <a:xfrm>
            <a:off x="-305825" y="-274000"/>
            <a:ext cx="9449827" cy="54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5" name="Google Shape;4155;p216"/>
          <p:cNvSpPr txBox="1">
            <a:spLocks noGrp="1"/>
          </p:cNvSpPr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2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More Users (Targets) on Connected Devices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6" name="Google Shape;4156;p216"/>
          <p:cNvSpPr txBox="1">
            <a:spLocks noGrp="1"/>
          </p:cNvSpPr>
          <p:nvPr>
            <p:ph type="subTitle" idx="1"/>
          </p:nvPr>
        </p:nvSpPr>
        <p:spPr>
          <a:xfrm>
            <a:off x="0" y="1455025"/>
            <a:ext cx="4639200" cy="1620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More people than ever before are logged into connected devices— often for the majority of their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waking (and sleeping) hours.</a:t>
            </a:r>
            <a:endParaRPr/>
          </a:p>
        </p:txBody>
      </p:sp>
      <p:sp>
        <p:nvSpPr>
          <p:cNvPr id="4157" name="Google Shape;4157;p2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2" name="Google Shape;7422;p395"/>
          <p:cNvPicPr preferRelativeResize="0"/>
          <p:nvPr/>
        </p:nvPicPr>
        <p:blipFill rotWithShape="1">
          <a:blip r:embed="rId3">
            <a:alphaModFix/>
          </a:blip>
          <a:srcRect l="253" t="11595" r="5982" b="9309"/>
          <a:stretch/>
        </p:blipFill>
        <p:spPr>
          <a:xfrm flipH="1"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23" name="Google Shape;7423;p395"/>
          <p:cNvSpPr/>
          <p:nvPr/>
        </p:nvSpPr>
        <p:spPr>
          <a:xfrm rot="-5400000" flipH="1">
            <a:off x="1451325" y="1256475"/>
            <a:ext cx="733200" cy="36357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4" name="Google Shape;7424;p395"/>
          <p:cNvSpPr txBox="1">
            <a:spLocks noGrp="1"/>
          </p:cNvSpPr>
          <p:nvPr>
            <p:ph type="subTitle" idx="1"/>
          </p:nvPr>
        </p:nvSpPr>
        <p:spPr>
          <a:xfrm>
            <a:off x="0" y="1115825"/>
            <a:ext cx="4257900" cy="1602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After Step 3 in the </a:t>
            </a:r>
            <a:r>
              <a:rPr lang="en" b="1">
                <a:solidFill>
                  <a:srgbClr val="FFFFFF"/>
                </a:solidFill>
              </a:rPr>
              <a:t>Using Vagrant</a:t>
            </a:r>
            <a:r>
              <a:rPr lang="en">
                <a:solidFill>
                  <a:srgbClr val="FFFFFF"/>
                </a:solidFill>
              </a:rPr>
              <a:t> documentation are instructions and guidelines for advanced virtual machine setup and maintenance.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25" name="Google Shape;7425;p395"/>
          <p:cNvSpPr txBox="1">
            <a:spLocks noGrp="1"/>
          </p:cNvSpPr>
          <p:nvPr>
            <p:ph type="body" idx="3"/>
          </p:nvPr>
        </p:nvSpPr>
        <p:spPr>
          <a:xfrm>
            <a:off x="75" y="2777600"/>
            <a:ext cx="3602700" cy="1808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DD4814"/>
                </a:solidFill>
              </a:rPr>
              <a:t>You are encouraged to read this material. </a:t>
            </a:r>
            <a:endParaRPr sz="1700" b="1">
              <a:solidFill>
                <a:srgbClr val="DD481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FFFFFF"/>
                </a:solidFill>
              </a:rPr>
              <a:t>Once we begin using our virtual machines in Week 3, we will need to complete these instructions to make sure our VMs have the latest updates.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26" name="Google Shape;7426;p395"/>
          <p:cNvSpPr/>
          <p:nvPr/>
        </p:nvSpPr>
        <p:spPr>
          <a:xfrm rot="10800000" flipH="1">
            <a:off x="446700" y="385525"/>
            <a:ext cx="3323400" cy="615900"/>
          </a:xfrm>
          <a:prstGeom prst="snip1Rect">
            <a:avLst>
              <a:gd name="adj" fmla="val 16667"/>
            </a:avLst>
          </a:prstGeom>
          <a:solidFill>
            <a:srgbClr val="DD4814"/>
          </a:solidFill>
          <a:ln>
            <a:noFill/>
          </a:ln>
          <a:effectLst>
            <a:outerShdw blurRad="25717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7" name="Google Shape;7427;p395"/>
          <p:cNvSpPr txBox="1">
            <a:spLocks noGrp="1"/>
          </p:cNvSpPr>
          <p:nvPr>
            <p:ph type="title"/>
          </p:nvPr>
        </p:nvSpPr>
        <p:spPr>
          <a:xfrm>
            <a:off x="446700" y="385525"/>
            <a:ext cx="2699100" cy="534000"/>
          </a:xfrm>
          <a:prstGeom prst="rect">
            <a:avLst/>
          </a:prstGeom>
        </p:spPr>
        <p:txBody>
          <a:bodyPr spcFirstLastPara="1" wrap="square" lIns="27430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VM Maintenance</a:t>
            </a:r>
            <a:endParaRPr/>
          </a:p>
        </p:txBody>
      </p:sp>
      <p:sp>
        <p:nvSpPr>
          <p:cNvPr id="7428" name="Google Shape;7428;p39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80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3" name="Google Shape;7433;p3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Maintenance</a:t>
            </a:r>
            <a:endParaRPr/>
          </a:p>
        </p:txBody>
      </p:sp>
      <p:sp>
        <p:nvSpPr>
          <p:cNvPr id="7434" name="Google Shape;7434;p3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Specifically, we will run the following commands to get our VMs up to date:</a:t>
            </a:r>
            <a:endParaRPr/>
          </a:p>
        </p:txBody>
      </p:sp>
      <p:sp>
        <p:nvSpPr>
          <p:cNvPr id="7435" name="Google Shape;7435;p39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box update</a:t>
            </a:r>
            <a:r>
              <a:rPr lang="en" sz="1500"/>
              <a:t>, to get the most recently updated virtual machine. </a:t>
            </a:r>
            <a:br>
              <a:rPr lang="en" sz="1500"/>
            </a:br>
            <a:r>
              <a:rPr lang="en" sz="1500"/>
              <a:t>This might take several minutes or longer, depending on your internet connection.</a:t>
            </a:r>
            <a:endParaRPr sz="1500"/>
          </a:p>
        </p:txBody>
      </p:sp>
      <p:sp>
        <p:nvSpPr>
          <p:cNvPr id="7436" name="Google Shape;7436;p39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destroy</a:t>
            </a:r>
            <a:r>
              <a:rPr lang="en" sz="1500"/>
              <a:t> within the directories where your Vagrantfiles are installed, to ensure that the virtual machines are stopped and all associated files are removed.</a:t>
            </a:r>
            <a:endParaRPr sz="1500"/>
          </a:p>
        </p:txBody>
      </p:sp>
      <p:sp>
        <p:nvSpPr>
          <p:cNvPr id="7437" name="Google Shape;7437;p39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up</a:t>
            </a:r>
            <a:r>
              <a:rPr lang="en" sz="1500"/>
              <a:t>, to launch the newer version.</a:t>
            </a:r>
            <a:endParaRPr sz="1500"/>
          </a:p>
        </p:txBody>
      </p:sp>
      <p:sp>
        <p:nvSpPr>
          <p:cNvPr id="7438" name="Google Shape;7438;p39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box prune</a:t>
            </a:r>
            <a:r>
              <a:rPr lang="en" sz="1500"/>
              <a:t> (optional) afterwards, to delete all old, unused versions of </a:t>
            </a:r>
            <a:br>
              <a:rPr lang="en" sz="1500"/>
            </a:br>
            <a:r>
              <a:rPr lang="en" sz="1500"/>
              <a:t>the virtual machine.</a:t>
            </a:r>
            <a:endParaRPr sz="1500"/>
          </a:p>
        </p:txBody>
      </p:sp>
      <p:sp>
        <p:nvSpPr>
          <p:cNvPr id="7439" name="Google Shape;7439;p39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81</a:t>
            </a:fld>
            <a:endParaRPr sz="6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" name="Google Shape;7444;p3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7445" name="Google Shape;7445;p39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p217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3" name="Google Shape;4163;p217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pic>
        <p:nvPicPr>
          <p:cNvPr id="4164" name="Google Shape;4164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650" y="482475"/>
            <a:ext cx="4388924" cy="4474725"/>
          </a:xfrm>
          <a:prstGeom prst="rect">
            <a:avLst/>
          </a:prstGeom>
          <a:noFill/>
          <a:ln>
            <a:noFill/>
          </a:ln>
          <a:effectLst>
            <a:outerShdw blurRad="428625" dist="95250" algn="bl" rotWithShape="0">
              <a:srgbClr val="000000">
                <a:alpha val="12000"/>
              </a:srgbClr>
            </a:outerShdw>
          </a:effectLst>
        </p:spPr>
      </p:pic>
      <p:sp>
        <p:nvSpPr>
          <p:cNvPr id="4165" name="Google Shape;4165;p217"/>
          <p:cNvSpPr txBox="1">
            <a:spLocks noGrp="1"/>
          </p:cNvSpPr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3: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Better Tools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for Bigger Damage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6" name="Google Shape;4166;p217"/>
          <p:cNvSpPr txBox="1">
            <a:spLocks noGrp="1"/>
          </p:cNvSpPr>
          <p:nvPr>
            <p:ph type="subTitle" idx="1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cyberattacks are becoming more sophisticated, aggressive, and disruptive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than ever before.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7" name="Google Shape;4167;p2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9</a:t>
            </a:fld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168" name="Google Shape;4168;p217"/>
          <p:cNvGrpSpPr/>
          <p:nvPr/>
        </p:nvGrpSpPr>
        <p:grpSpPr>
          <a:xfrm>
            <a:off x="4039650" y="305975"/>
            <a:ext cx="4388840" cy="176488"/>
            <a:chOff x="283441" y="1680659"/>
            <a:chExt cx="4879200" cy="200100"/>
          </a:xfrm>
        </p:grpSpPr>
        <p:sp>
          <p:nvSpPr>
            <p:cNvPr id="4169" name="Google Shape;4169;p217"/>
            <p:cNvSpPr/>
            <p:nvPr/>
          </p:nvSpPr>
          <p:spPr>
            <a:xfrm>
              <a:off x="283441" y="1680659"/>
              <a:ext cx="4879200" cy="200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17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17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17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3485</Words>
  <Application>Microsoft Office PowerPoint</Application>
  <PresentationFormat>On-screen Show (16:9)</PresentationFormat>
  <Paragraphs>526</Paragraphs>
  <Slides>83</Slides>
  <Notes>83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83</vt:i4>
      </vt:variant>
    </vt:vector>
  </HeadingPairs>
  <TitlesOfParts>
    <vt:vector size="98" baseType="lpstr">
      <vt:lpstr>Roboto Light</vt:lpstr>
      <vt:lpstr>Oswald Regular</vt:lpstr>
      <vt:lpstr>Roboto</vt:lpstr>
      <vt:lpstr>Inconsolata</vt:lpstr>
      <vt:lpstr>Nunito ExtraBold</vt:lpstr>
      <vt:lpstr>Arial</vt:lpstr>
      <vt:lpstr>Inconsolata Regular</vt:lpstr>
      <vt:lpstr>Roboto Medium</vt:lpstr>
      <vt:lpstr>Roboto Thin</vt:lpstr>
      <vt:lpstr>Roboto Mono Regular</vt:lpstr>
      <vt:lpstr>Roboto Mono</vt:lpstr>
      <vt:lpstr>Simple Light</vt:lpstr>
      <vt:lpstr>Simple Light</vt:lpstr>
      <vt:lpstr>Simple Light</vt:lpstr>
      <vt:lpstr>Simple Light</vt:lpstr>
      <vt:lpstr>Cybersecurity 101 Day 2</vt:lpstr>
      <vt:lpstr>Today’s Class: VM Setup</vt:lpstr>
      <vt:lpstr>A Note on Troubleshooting </vt:lpstr>
      <vt:lpstr>A Note on Troubleshooting  </vt:lpstr>
      <vt:lpstr>The Rising Cyber Threat</vt:lpstr>
      <vt:lpstr>Why is cybersecurity  such a desired skill these days? </vt:lpstr>
      <vt:lpstr>Reason 1:  Explosive Growth  in Dependence of IT</vt:lpstr>
      <vt:lpstr>Reason 2:  More Users (Targets) on Connected Devices </vt:lpstr>
      <vt:lpstr>Reason 3:  Better Tools  for Bigger Damage </vt:lpstr>
      <vt:lpstr>Reason 4:  Significant Investment by Bad Actors</vt:lpstr>
      <vt:lpstr>Reason 5:  Dire Shortage of  Skilled Professionals</vt:lpstr>
      <vt:lpstr>Defining Cybersecurity</vt:lpstr>
      <vt:lpstr>What is the first thing  you think of when you hear “cybersecurity”? </vt:lpstr>
      <vt:lpstr>Everyone’s First Thoughts:</vt:lpstr>
      <vt:lpstr>But cybersecurity isn’t about  hackers and complicated code...</vt:lpstr>
      <vt:lpstr>PowerPoint Presentation</vt:lpstr>
      <vt:lpstr>PowerPoint Presentation</vt:lpstr>
      <vt:lpstr>Mitigating Risks</vt:lpstr>
      <vt:lpstr>Security Challenge #1: Attacking the Wall</vt:lpstr>
      <vt:lpstr>PowerPoint Presentation</vt:lpstr>
      <vt:lpstr>SECURITY CHALLENGE #1</vt:lpstr>
      <vt:lpstr>SECURITY CHALLENGE #1</vt:lpstr>
      <vt:lpstr>SECURITY CHALLENGE #1</vt:lpstr>
      <vt:lpstr>20 Minutes</vt:lpstr>
      <vt:lpstr>PowerPoint Presentation</vt:lpstr>
      <vt:lpstr>Activity: Security Challenge #1: Attacking the Wall</vt:lpstr>
      <vt:lpstr>Activity: Security Challenge #1: Attacking the Wall</vt:lpstr>
      <vt:lpstr>Step #1: Assess the Target</vt:lpstr>
      <vt:lpstr>Activity: Security Challenge #1: Attacking the Wall</vt:lpstr>
      <vt:lpstr>Activity: Security Challenge #1: Attacking the Wall</vt:lpstr>
      <vt:lpstr>Activity: Security Challenge #1: Attacking the Wall</vt:lpstr>
      <vt:lpstr>Activity: Security Challenge #1: Attacking the Wall</vt:lpstr>
      <vt:lpstr>Activity: Security Challenge #1: Attacking the Wall</vt:lpstr>
      <vt:lpstr>Step #2: Define Attack Strategy</vt:lpstr>
      <vt:lpstr>Activity: Security Challenge #1: Attacking the Wall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Activity: Security Challenge #1: Attacking the Wall</vt:lpstr>
      <vt:lpstr>Step 2: Defining Attack Strategies</vt:lpstr>
      <vt:lpstr>Step 2: Defining Attack Strategies</vt:lpstr>
      <vt:lpstr>Step 2: Defining Attack Strategies</vt:lpstr>
      <vt:lpstr>Activity: Security Challenge #1: Attacking the Wall</vt:lpstr>
      <vt:lpstr>Step 2: Defining Attack Strategies</vt:lpstr>
      <vt:lpstr>Step 2: Defining Attack Strategies</vt:lpstr>
      <vt:lpstr>Activity: Security Challenge #1: Attacking the Wall</vt:lpstr>
      <vt:lpstr>Step 2: Defining Attack Strategies</vt:lpstr>
      <vt:lpstr>Step 2: Defining Attack Strategies</vt:lpstr>
      <vt:lpstr>Step 2: Defining Attack Strategies</vt:lpstr>
      <vt:lpstr>Security Challenge #2 </vt:lpstr>
      <vt:lpstr>SECURITY CHALLENGE #2</vt:lpstr>
      <vt:lpstr>20 Minutes</vt:lpstr>
      <vt:lpstr>PowerPoint Presentation</vt:lpstr>
      <vt:lpstr>Activity: Security Challenge #2: Defending the Wall</vt:lpstr>
      <vt:lpstr>Step Three:  Risk Mitigation Plan</vt:lpstr>
      <vt:lpstr>Step 3: Risk Mitigation Plan</vt:lpstr>
      <vt:lpstr>Step 3: Risk Mitigation Plan</vt:lpstr>
      <vt:lpstr>Step 3: Risk Mitigation Plan</vt:lpstr>
      <vt:lpstr>Step 3: Risk Mitigation Plan</vt:lpstr>
      <vt:lpstr>PowerPoint Presentation</vt:lpstr>
      <vt:lpstr>PowerPoint Presentation</vt:lpstr>
      <vt:lpstr>Introduction to Virtual Machines</vt:lpstr>
      <vt:lpstr>Physical Machines</vt:lpstr>
      <vt:lpstr>Virtual Machines</vt:lpstr>
      <vt:lpstr>Virtual Machines</vt:lpstr>
      <vt:lpstr>Physical vs. Virtual Machines</vt:lpstr>
      <vt:lpstr>Setting Up Our Virtual Machines</vt:lpstr>
      <vt:lpstr>PowerPoint Presentation</vt:lpstr>
      <vt:lpstr>Accessing the command line and  downloading VirtualBox and Vagrant. </vt:lpstr>
      <vt:lpstr>Does everyone have Git Bash or Terminal, VirtualBox, and Vagrant installed? If so, let’s move on.  </vt:lpstr>
      <vt:lpstr>Downloading the virtual machine  using Vagrant files and scripts.</vt:lpstr>
      <vt:lpstr>Has everyone set up their virtual machine using vagrant.linux.sh and Vagrantfile? If so, let’s move on.    </vt:lpstr>
      <vt:lpstr>Accessing the virtual machine.</vt:lpstr>
      <vt:lpstr>VM Setup Confirmation</vt:lpstr>
      <vt:lpstr>VM Maintenance  (If time allows)</vt:lpstr>
      <vt:lpstr>VM Maintenance</vt:lpstr>
      <vt:lpstr>VM Maintenance</vt:lpstr>
      <vt:lpstr>Any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101 Day 2</dc:title>
  <dc:creator>Dan Schmidt</dc:creator>
  <cp:lastModifiedBy>Dan Schmidt</cp:lastModifiedBy>
  <cp:revision>2</cp:revision>
  <dcterms:modified xsi:type="dcterms:W3CDTF">2020-12-03T00:09:42Z</dcterms:modified>
</cp:coreProperties>
</file>